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4.jpg" ContentType="image/jpg"/>
  <Override PartName="/ppt/media/image15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9.jpg" ContentType="image/jpg"/>
  <Override PartName="/ppt/media/image40.jpg" ContentType="image/jpg"/>
  <Override PartName="/ppt/media/image47.jpg" ContentType="image/jpg"/>
  <Override PartName="/ppt/media/image49.jpg" ContentType="image/jpg"/>
  <Override PartName="/ppt/media/image5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32" r:id="rId2"/>
    <p:sldId id="301" r:id="rId3"/>
    <p:sldId id="341" r:id="rId4"/>
    <p:sldId id="282" r:id="rId5"/>
    <p:sldId id="356" r:id="rId6"/>
    <p:sldId id="350" r:id="rId7"/>
    <p:sldId id="336" r:id="rId8"/>
    <p:sldId id="344" r:id="rId9"/>
    <p:sldId id="335" r:id="rId10"/>
    <p:sldId id="338" r:id="rId11"/>
    <p:sldId id="292" r:id="rId12"/>
    <p:sldId id="347" r:id="rId13"/>
    <p:sldId id="340" r:id="rId14"/>
    <p:sldId id="342" r:id="rId15"/>
    <p:sldId id="339" r:id="rId16"/>
    <p:sldId id="349" r:id="rId17"/>
    <p:sldId id="299" r:id="rId18"/>
    <p:sldId id="343" r:id="rId19"/>
    <p:sldId id="351" r:id="rId20"/>
    <p:sldId id="352" r:id="rId21"/>
    <p:sldId id="300" r:id="rId22"/>
    <p:sldId id="317" r:id="rId23"/>
    <p:sldId id="324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7" autoAdjust="0"/>
    <p:restoredTop sz="96868" autoAdjust="0"/>
  </p:normalViewPr>
  <p:slideViewPr>
    <p:cSldViewPr>
      <p:cViewPr varScale="1">
        <p:scale>
          <a:sx n="147" d="100"/>
          <a:sy n="147" d="100"/>
        </p:scale>
        <p:origin x="156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41FB04-78E8-4F9D-A478-5C851FAF3950}" type="datetimeFigureOut">
              <a:rPr lang="en-US" smtClean="0"/>
              <a:pPr/>
              <a:t>2/9/16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D42A85-E997-45BA-9BCF-AE1AC17DDA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80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CB97B2C-2517-4B2A-88E3-FF6ED0405362}" type="datetimeFigureOut">
              <a:rPr lang="en-US" smtClean="0"/>
              <a:pPr/>
              <a:t>2/9/16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5B71457-1293-4377-9A39-AFA729A2F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12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 descr="PP_titlegraph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91200" y="838200"/>
            <a:ext cx="2971800" cy="3733800"/>
          </a:xfrm>
        </p:spPr>
        <p:txBody>
          <a:bodyPr anchor="t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91200" y="4648200"/>
            <a:ext cx="2971800" cy="1219200"/>
          </a:xfrm>
        </p:spPr>
        <p:txBody>
          <a:bodyPr/>
          <a:lstStyle>
            <a:lvl1pPr marL="0" indent="0">
              <a:lnSpc>
                <a:spcPct val="70000"/>
              </a:lnSpc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81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447800"/>
            <a:ext cx="381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9" descr="PPcontentBKG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7772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2" name="Line 28"/>
          <p:cNvSpPr>
            <a:spLocks noChangeShapeType="1"/>
          </p:cNvSpPr>
          <p:nvPr/>
        </p:nvSpPr>
        <p:spPr bwMode="auto">
          <a:xfrm>
            <a:off x="685800" y="12954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URWGroteskTBolCon" pitchFamily="1" charset="0"/>
          <a:ea typeface="ＭＳ Ｐゴシック" pitchFamily="-4" charset="-128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URWGroteskTBolCon" pitchFamily="1" charset="0"/>
          <a:ea typeface="ＭＳ Ｐゴシック" pitchFamily="-4" charset="-128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URWGroteskTBolCon" pitchFamily="1" charset="0"/>
          <a:ea typeface="ＭＳ Ｐゴシック" pitchFamily="-4" charset="-128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URWGroteskTBolCon" pitchFamily="1" charset="0"/>
          <a:ea typeface="ＭＳ Ｐゴシック" pitchFamily="-4" charset="-128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URWGroteskTBolCon" pitchFamily="1" charset="0"/>
          <a:ea typeface="ＭＳ Ｐゴシック" pitchFamily="-4" charset="-128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URWGroteskTBolCon" pitchFamily="1" charset="0"/>
          <a:ea typeface="ＭＳ Ｐゴシック" pitchFamily="-4" charset="-128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URWGroteskTBolCon" pitchFamily="1" charset="0"/>
          <a:ea typeface="ＭＳ Ｐゴシック" pitchFamily="-4" charset="-128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URWGroteskTBolCon" pitchFamily="1" charset="0"/>
          <a:ea typeface="ＭＳ Ｐゴシック" pitchFamily="-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jpg"/><Relationship Id="rId12" Type="http://schemas.openxmlformats.org/officeDocument/2006/relationships/image" Target="../media/image23.jpg"/><Relationship Id="rId13" Type="http://schemas.openxmlformats.org/officeDocument/2006/relationships/image" Target="../media/image24.jpg"/><Relationship Id="rId14" Type="http://schemas.openxmlformats.org/officeDocument/2006/relationships/image" Target="../media/image25.jpg"/><Relationship Id="rId15" Type="http://schemas.openxmlformats.org/officeDocument/2006/relationships/image" Target="../media/image26.jpg"/><Relationship Id="rId16" Type="http://schemas.openxmlformats.org/officeDocument/2006/relationships/image" Target="../media/image27.jpg"/><Relationship Id="rId17" Type="http://schemas.openxmlformats.org/officeDocument/2006/relationships/image" Target="../media/image28.jpg"/><Relationship Id="rId18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19.jpg"/><Relationship Id="rId9" Type="http://schemas.openxmlformats.org/officeDocument/2006/relationships/image" Target="../media/image20.jpg"/><Relationship Id="rId10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  <a:buNone/>
            </a:pPr>
            <a:r>
              <a:rPr lang="en-US" dirty="0" smtClean="0"/>
              <a:t>    </a:t>
            </a:r>
            <a:r>
              <a:rPr lang="en-US" dirty="0"/>
              <a:t>Science will be the key that unlocks the world’s next great challenges and our college focuses on science with a purpose, solving problems of our shared future. </a:t>
            </a:r>
            <a:r>
              <a:rPr lang="en-US" dirty="0" smtClean="0"/>
              <a:t>Problem solving is holistic in approach and creates society-ready graduates that have the confidence, innovation, and competence to embrace the great challenges </a:t>
            </a:r>
            <a:r>
              <a:rPr lang="en-US" dirty="0"/>
              <a:t>and make a difference in impacting the </a:t>
            </a:r>
            <a:r>
              <a:rPr lang="en-US" dirty="0" smtClean="0"/>
              <a:t>world. </a:t>
            </a:r>
          </a:p>
          <a:p>
            <a:pPr>
              <a:lnSpc>
                <a:spcPct val="140000"/>
              </a:lnSpc>
              <a:buNone/>
            </a:pPr>
            <a:endParaRPr lang="en-US" dirty="0"/>
          </a:p>
          <a:p>
            <a:pPr>
              <a:lnSpc>
                <a:spcPct val="140000"/>
              </a:lnSpc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18225" y="6412468"/>
            <a:ext cx="4406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Annual Faculty Meeting: August 21, 2014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457200" y="1219200"/>
            <a:ext cx="83058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bg1"/>
              </a:solidFill>
              <a:effectLst/>
              <a:latin typeface="Arial" charset="0"/>
              <a:ea typeface="ＭＳ Ｐゴシック" pitchFamily="-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990600"/>
          </a:xfrm>
        </p:spPr>
        <p:txBody>
          <a:bodyPr/>
          <a:lstStyle/>
          <a:p>
            <a:r>
              <a:rPr lang="en-US" sz="4000" dirty="0" smtClean="0"/>
              <a:t>In Nebraska.</a:t>
            </a:r>
            <a:br>
              <a:rPr lang="en-US" sz="4000" dirty="0" smtClean="0"/>
            </a:br>
            <a:r>
              <a:rPr lang="en-US" sz="4000" dirty="0"/>
              <a:t>	</a:t>
            </a:r>
            <a:r>
              <a:rPr lang="en-US" sz="4000" dirty="0" smtClean="0"/>
              <a:t>Impacting the world.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9775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</p:spPr>
        <p:txBody>
          <a:bodyPr/>
          <a:lstStyle/>
          <a:p>
            <a:r>
              <a:rPr lang="en-US" sz="4000" dirty="0" smtClean="0"/>
              <a:t>Celebrating the Success of our Students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09600" y="1447800"/>
            <a:ext cx="8153400" cy="51054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676400"/>
            <a:ext cx="4038600" cy="51054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Held the first commencement in the Pinnacle Bank Arena </a:t>
            </a:r>
          </a:p>
          <a:p>
            <a:r>
              <a:rPr lang="en-US" dirty="0" smtClean="0"/>
              <a:t>Graduated </a:t>
            </a:r>
            <a:r>
              <a:rPr lang="en-US" dirty="0"/>
              <a:t>our inaugural class of the Engler Agribusiness Entrepreneurship program </a:t>
            </a:r>
          </a:p>
          <a:p>
            <a:r>
              <a:rPr lang="en-US" dirty="0" smtClean="0"/>
              <a:t>Homecoming </a:t>
            </a:r>
            <a:r>
              <a:rPr lang="en-US" dirty="0"/>
              <a:t>King and Queen </a:t>
            </a:r>
            <a:r>
              <a:rPr lang="en-US" dirty="0" smtClean="0"/>
              <a:t>CASNR students</a:t>
            </a:r>
          </a:p>
        </p:txBody>
      </p:sp>
      <p:pic>
        <p:nvPicPr>
          <p:cNvPr id="5" name="Picture 4" descr="commence-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19200"/>
            <a:ext cx="4457700" cy="2971800"/>
          </a:xfrm>
          <a:prstGeom prst="rect">
            <a:avLst/>
          </a:prstGeom>
        </p:spPr>
      </p:pic>
      <p:pic>
        <p:nvPicPr>
          <p:cNvPr id="6" name="Picture 5" descr="image_galler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450080"/>
            <a:ext cx="3433665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4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772400" cy="990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 smtClean="0"/>
              <a:t>International Engagement and Education Abroad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791200" cy="5105400"/>
          </a:xfrm>
        </p:spPr>
        <p:txBody>
          <a:bodyPr/>
          <a:lstStyle/>
          <a:p>
            <a:pPr lvl="0"/>
            <a:r>
              <a:rPr lang="en-US" dirty="0"/>
              <a:t>A total of 118 CASNR students traveled internationally to 22 countries </a:t>
            </a:r>
            <a:endParaRPr lang="en-US" dirty="0" smtClean="0"/>
          </a:p>
          <a:p>
            <a:pPr lvl="0"/>
            <a:r>
              <a:rPr lang="en-US" dirty="0" smtClean="0"/>
              <a:t>First Education Abroad to China, Botswana, Ethiopia, and Greece </a:t>
            </a:r>
          </a:p>
          <a:p>
            <a:pPr lvl="0"/>
            <a:r>
              <a:rPr lang="en-US" dirty="0" smtClean="0"/>
              <a:t>Brazil </a:t>
            </a:r>
            <a:r>
              <a:rPr lang="en-US" dirty="0"/>
              <a:t>Scientific Mobility </a:t>
            </a:r>
            <a:r>
              <a:rPr lang="en-US" dirty="0" smtClean="0"/>
              <a:t>program</a:t>
            </a:r>
            <a:endParaRPr lang="en-US" dirty="0"/>
          </a:p>
          <a:p>
            <a:pPr lvl="0"/>
            <a:r>
              <a:rPr lang="en-US" dirty="0"/>
              <a:t>Undergraduate students from China enrolled in CASNR courses as part of the newly established </a:t>
            </a:r>
            <a:r>
              <a:rPr lang="en-US" dirty="0" smtClean="0"/>
              <a:t>degree completion </a:t>
            </a:r>
            <a:r>
              <a:rPr lang="en-US" dirty="0"/>
              <a:t>program with Northwest Agricultural and Forestry </a:t>
            </a:r>
            <a:r>
              <a:rPr lang="en-US" dirty="0" smtClean="0"/>
              <a:t>University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2" descr="MCj0432569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24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1978522_10202630788684761_31531634_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752600"/>
            <a:ext cx="2693714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01000" cy="685800"/>
          </a:xfrm>
        </p:spPr>
        <p:txBody>
          <a:bodyPr/>
          <a:lstStyle/>
          <a:p>
            <a:r>
              <a:rPr lang="en-US" sz="4000" dirty="0" smtClean="0"/>
              <a:t>Success of Our Students</a:t>
            </a:r>
            <a:endParaRPr lang="en-US" sz="400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609600" y="838200"/>
            <a:ext cx="807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8382000" y="1219200"/>
            <a:ext cx="4572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4" charset="-128"/>
            </a:endParaRPr>
          </a:p>
        </p:txBody>
      </p:sp>
      <p:pic>
        <p:nvPicPr>
          <p:cNvPr id="4" name="Picture 3" descr="091008_jobs05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94" y="3733800"/>
            <a:ext cx="3097658" cy="2057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5257800" cy="274320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spcBef>
                <a:spcPct val="50000"/>
              </a:spcBef>
              <a:tabLst>
                <a:tab pos="2060575" algn="l"/>
              </a:tabLst>
            </a:pPr>
            <a:r>
              <a:rPr lang="en-US" dirty="0" smtClean="0">
                <a:latin typeface="Minion Bold" pitchFamily="82" charset="0"/>
              </a:rPr>
              <a:t>CASNR Career Fair is routinely one of the largest Career Days on campus</a:t>
            </a:r>
          </a:p>
          <a:p>
            <a:pPr lvl="1">
              <a:lnSpc>
                <a:spcPct val="55000"/>
              </a:lnSpc>
              <a:spcBef>
                <a:spcPct val="50000"/>
              </a:spcBef>
              <a:tabLst>
                <a:tab pos="2060575" algn="l"/>
              </a:tabLst>
            </a:pPr>
            <a:r>
              <a:rPr lang="en-US" dirty="0" smtClean="0">
                <a:latin typeface="Minion Bold" pitchFamily="82" charset="0"/>
              </a:rPr>
              <a:t>Fall Attendance </a:t>
            </a:r>
          </a:p>
          <a:p>
            <a:pPr lvl="2">
              <a:lnSpc>
                <a:spcPct val="55000"/>
              </a:lnSpc>
              <a:spcBef>
                <a:spcPct val="50000"/>
              </a:spcBef>
              <a:tabLst>
                <a:tab pos="2060575" algn="l"/>
              </a:tabLst>
            </a:pPr>
            <a:r>
              <a:rPr lang="en-US" dirty="0" smtClean="0">
                <a:latin typeface="Minion Bold" pitchFamily="82" charset="0"/>
              </a:rPr>
              <a:t>536 students</a:t>
            </a:r>
          </a:p>
          <a:p>
            <a:pPr lvl="2">
              <a:spcBef>
                <a:spcPct val="50000"/>
              </a:spcBef>
              <a:tabLst>
                <a:tab pos="2060575" algn="l"/>
              </a:tabLst>
            </a:pPr>
            <a:r>
              <a:rPr lang="en-US" dirty="0" smtClean="0">
                <a:latin typeface="Minion Bold" pitchFamily="82" charset="0"/>
              </a:rPr>
              <a:t>81 employing organizations </a:t>
            </a:r>
          </a:p>
          <a:p>
            <a:pPr lvl="1">
              <a:spcBef>
                <a:spcPct val="50000"/>
              </a:spcBef>
              <a:buClr>
                <a:schemeClr val="tx1"/>
              </a:buClr>
              <a:tabLst>
                <a:tab pos="2060575" algn="l"/>
              </a:tabLst>
            </a:pPr>
            <a:r>
              <a:rPr lang="en-US" dirty="0" smtClean="0">
                <a:latin typeface="Minion Bold" pitchFamily="82" charset="0"/>
              </a:rPr>
              <a:t>Spring attendance (first time)</a:t>
            </a:r>
          </a:p>
          <a:p>
            <a:pPr lvl="2">
              <a:spcBef>
                <a:spcPct val="50000"/>
              </a:spcBef>
              <a:buClr>
                <a:schemeClr val="tx1"/>
              </a:buClr>
              <a:tabLst>
                <a:tab pos="2060575" algn="l"/>
              </a:tabLst>
            </a:pPr>
            <a:r>
              <a:rPr lang="en-US" dirty="0" smtClean="0">
                <a:latin typeface="Minion Bold" pitchFamily="82" charset="0"/>
              </a:rPr>
              <a:t>214 students</a:t>
            </a:r>
          </a:p>
          <a:p>
            <a:pPr lvl="2">
              <a:spcBef>
                <a:spcPct val="50000"/>
              </a:spcBef>
              <a:buClr>
                <a:schemeClr val="tx1"/>
              </a:buClr>
              <a:tabLst>
                <a:tab pos="2060575" algn="l"/>
              </a:tabLst>
            </a:pPr>
            <a:r>
              <a:rPr lang="en-US" dirty="0" smtClean="0">
                <a:latin typeface="Minion Bold" pitchFamily="82" charset="0"/>
              </a:rPr>
              <a:t>50 employing organizations</a:t>
            </a:r>
          </a:p>
          <a:p>
            <a:pPr marL="457200" lvl="1" indent="0">
              <a:spcBef>
                <a:spcPct val="50000"/>
              </a:spcBef>
              <a:buClr>
                <a:schemeClr val="tx1"/>
              </a:buClr>
              <a:buNone/>
              <a:tabLst>
                <a:tab pos="2060575" algn="l"/>
              </a:tabLst>
            </a:pPr>
            <a:endParaRPr lang="en-US" dirty="0" smtClean="0">
              <a:latin typeface="Minion Bold" pitchFamily="82" charset="0"/>
            </a:endParaRPr>
          </a:p>
          <a:p>
            <a:pPr>
              <a:spcBef>
                <a:spcPct val="50000"/>
              </a:spcBef>
              <a:buClr>
                <a:schemeClr val="tx1"/>
              </a:buClr>
              <a:buNone/>
              <a:tabLst>
                <a:tab pos="2060575" algn="l"/>
              </a:tabLst>
            </a:pPr>
            <a:endParaRPr lang="en-US" dirty="0" smtClean="0">
              <a:latin typeface="Minion Bold" pitchFamily="82" charset="0"/>
            </a:endParaRPr>
          </a:p>
          <a:p>
            <a:endParaRPr lang="en-US" dirty="0"/>
          </a:p>
        </p:txBody>
      </p:sp>
      <p:pic>
        <p:nvPicPr>
          <p:cNvPr id="11" name="Picture 10" descr="_MG_644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524000"/>
            <a:ext cx="3086100" cy="205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181600" y="1066800"/>
            <a:ext cx="3429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-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01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/>
          <p:cNvSpPr/>
          <p:nvPr/>
        </p:nvSpPr>
        <p:spPr>
          <a:xfrm>
            <a:off x="5334000" y="4114800"/>
            <a:ext cx="2575559" cy="205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US" sz="4000" dirty="0" smtClean="0"/>
              <a:t>Facility Enhancement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524000"/>
            <a:ext cx="4495800" cy="51054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Dedication of the new Alpha Gamma Rho </a:t>
            </a:r>
            <a:r>
              <a:rPr lang="en-US" dirty="0" smtClean="0"/>
              <a:t>house</a:t>
            </a:r>
            <a:endParaRPr lang="en-US" dirty="0"/>
          </a:p>
          <a:p>
            <a:r>
              <a:rPr lang="en-US" dirty="0" smtClean="0"/>
              <a:t>35 East apartments and Valentino’s relocation </a:t>
            </a:r>
            <a:r>
              <a:rPr lang="en-US" dirty="0"/>
              <a:t>in the new commercial </a:t>
            </a:r>
            <a:r>
              <a:rPr lang="en-US" dirty="0" smtClean="0"/>
              <a:t>space</a:t>
            </a:r>
            <a:endParaRPr lang="en-US" dirty="0"/>
          </a:p>
          <a:p>
            <a:r>
              <a:rPr lang="en-US" dirty="0" smtClean="0"/>
              <a:t>Construction </a:t>
            </a:r>
            <a:r>
              <a:rPr lang="en-US" dirty="0"/>
              <a:t>began on the new East Campus Activities Building </a:t>
            </a:r>
            <a:r>
              <a:rPr lang="en-US" dirty="0" smtClean="0"/>
              <a:t>renovation</a:t>
            </a:r>
            <a:r>
              <a:rPr lang="en-US" dirty="0"/>
              <a:t>  </a:t>
            </a:r>
            <a:r>
              <a:rPr lang="en-US" dirty="0" smtClean="0"/>
              <a:t>- Summer 2015</a:t>
            </a:r>
            <a:r>
              <a:rPr lang="en-US" dirty="0"/>
              <a:t>    </a:t>
            </a:r>
            <a:endParaRPr lang="en-US" dirty="0" smtClean="0"/>
          </a:p>
          <a:p>
            <a:r>
              <a:rPr lang="en-US" dirty="0" smtClean="0"/>
              <a:t>Classroom enhancements</a:t>
            </a:r>
          </a:p>
          <a:p>
            <a:pPr lvl="1"/>
            <a:r>
              <a:rPr lang="en-US" dirty="0" smtClean="0"/>
              <a:t>Commodity Trading Room</a:t>
            </a:r>
          </a:p>
          <a:p>
            <a:pPr lvl="1"/>
            <a:r>
              <a:rPr lang="en-US" dirty="0" smtClean="0"/>
              <a:t>Lecture halls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6" name="object 3"/>
          <p:cNvSpPr/>
          <p:nvPr/>
        </p:nvSpPr>
        <p:spPr>
          <a:xfrm>
            <a:off x="5026152" y="2819400"/>
            <a:ext cx="3127248" cy="144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6096000" y="914400"/>
            <a:ext cx="2514600" cy="1981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166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609600" y="1447800"/>
            <a:ext cx="7772400" cy="51054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457200" y="1219200"/>
            <a:ext cx="83058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bg1"/>
              </a:solidFill>
              <a:effectLst/>
              <a:latin typeface="Arial" charset="0"/>
              <a:ea typeface="ＭＳ Ｐゴシック" pitchFamily="-4" charset="-128"/>
            </a:endParaRPr>
          </a:p>
        </p:txBody>
      </p:sp>
      <p:pic>
        <p:nvPicPr>
          <p:cNvPr id="5" name="Picture 4" descr="image_gallery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41808"/>
            <a:ext cx="1785348" cy="2667000"/>
          </a:xfrm>
          <a:prstGeom prst="rect">
            <a:avLst/>
          </a:prstGeom>
        </p:spPr>
      </p:pic>
      <p:pic>
        <p:nvPicPr>
          <p:cNvPr id="6" name="Picture 5" descr="image_galler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951010"/>
            <a:ext cx="1752600" cy="26458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47097" y="4338935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Dr. Jack Schinstock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905000"/>
            <a:ext cx="4343400" cy="51054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i="1" dirty="0"/>
              <a:t>A college becomes more than an organization when the </a:t>
            </a:r>
            <a:r>
              <a:rPr lang="en-US" i="1" dirty="0" smtClean="0"/>
              <a:t>faculty and staff embrace </a:t>
            </a:r>
            <a:r>
              <a:rPr lang="en-US" i="1" dirty="0"/>
              <a:t>ownership, responsibility and share a common vision about serving students that transcends the years and the generations.  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/>
              <a:t>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5200" y="4343400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Sue Voss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14600" y="609600"/>
            <a:ext cx="9906000" cy="9906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dirty="0" smtClean="0"/>
              <a:t>Retirements ….</a:t>
            </a:r>
            <a:br>
              <a:rPr lang="en-US" sz="4000" dirty="0" smtClean="0"/>
            </a:br>
            <a:r>
              <a:rPr lang="en-US" sz="4000" dirty="0" smtClean="0"/>
              <a:t>								Commitment to Students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5315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981200"/>
            <a:ext cx="7772400" cy="990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4000" dirty="0" smtClean="0"/>
              <a:t>Looking to the future….</a:t>
            </a:r>
            <a:br>
              <a:rPr lang="en-US" sz="4000" dirty="0" smtClean="0"/>
            </a:br>
            <a:r>
              <a:rPr lang="en-US" sz="4000" dirty="0"/>
              <a:t>	</a:t>
            </a:r>
            <a:r>
              <a:rPr lang="en-US" sz="4000" dirty="0" smtClean="0"/>
              <a:t>Academic year 2014-2015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457200" y="1219200"/>
            <a:ext cx="83058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bg1"/>
              </a:solidFill>
              <a:effectLst/>
              <a:latin typeface="Arial" charset="0"/>
              <a:ea typeface="ＭＳ Ｐゴシック" pitchFamily="-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009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990600"/>
          </a:xfrm>
        </p:spPr>
        <p:txBody>
          <a:bodyPr/>
          <a:lstStyle/>
          <a:p>
            <a:r>
              <a:rPr lang="en-US" sz="4000" dirty="0" smtClean="0"/>
              <a:t>New Faces on Campus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09600" y="1219200"/>
            <a:ext cx="7772400" cy="51054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200000"/>
              </a:lnSpc>
            </a:pPr>
            <a:r>
              <a:rPr lang="en-US" dirty="0" smtClean="0"/>
              <a:t>Nicole Smith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Ramona Miller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Dean Francisco</a:t>
            </a:r>
            <a:endParaRPr lang="en-US" dirty="0"/>
          </a:p>
          <a:p>
            <a:pPr>
              <a:lnSpc>
                <a:spcPct val="200000"/>
              </a:lnSpc>
            </a:pPr>
            <a:endParaRPr lang="en-US" dirty="0"/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 </a:t>
            </a:r>
          </a:p>
        </p:txBody>
      </p:sp>
      <p:pic>
        <p:nvPicPr>
          <p:cNvPr id="4" name="Picture 3" descr="photo[2]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2" r="15797"/>
          <a:stretch/>
        </p:blipFill>
        <p:spPr>
          <a:xfrm rot="5400000">
            <a:off x="3804357" y="1163021"/>
            <a:ext cx="2006864" cy="2576422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6342" r="-4131" b="4074"/>
          <a:stretch/>
        </p:blipFill>
        <p:spPr>
          <a:xfrm>
            <a:off x="5547851" y="2895600"/>
            <a:ext cx="2986549" cy="2057400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jfrancisc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0" y="3962400"/>
            <a:ext cx="20002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1066800"/>
            <a:ext cx="84582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-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7772400" cy="990600"/>
          </a:xfrm>
        </p:spPr>
        <p:txBody>
          <a:bodyPr/>
          <a:lstStyle/>
          <a:p>
            <a:r>
              <a:rPr lang="en-US" sz="4000" dirty="0" smtClean="0"/>
              <a:t>Enrollment…</a:t>
            </a:r>
            <a:br>
              <a:rPr lang="en-US" sz="4000" dirty="0" smtClean="0"/>
            </a:br>
            <a:r>
              <a:rPr lang="en-US" sz="4000" dirty="0"/>
              <a:t>	</a:t>
            </a:r>
            <a:r>
              <a:rPr lang="en-US" sz="4000" dirty="0" smtClean="0"/>
              <a:t>Predicting 10 years of growth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09600" y="1524000"/>
            <a:ext cx="7772400" cy="51054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Possible because of the commitment among our faculty and staff to recruitment and retention 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endParaRPr lang="en-US" sz="2800" dirty="0" smtClean="0"/>
          </a:p>
        </p:txBody>
      </p:sp>
      <p:pic>
        <p:nvPicPr>
          <p:cNvPr id="5" name="Picture 4" descr="staff appreciation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90800"/>
            <a:ext cx="41148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990600"/>
          </a:xfrm>
        </p:spPr>
        <p:txBody>
          <a:bodyPr/>
          <a:lstStyle/>
          <a:p>
            <a:r>
              <a:rPr lang="en-US" sz="4000" dirty="0" smtClean="0"/>
              <a:t>AGRI 103 – New Framework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371600"/>
            <a:ext cx="80772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Minion" charset="0"/>
                <a:ea typeface="ＭＳ Ｐゴシック" charset="0"/>
                <a:cs typeface="ＭＳ Ｐゴシック" charset="0"/>
              </a:rPr>
              <a:t>Students will be able to evaluate </a:t>
            </a:r>
            <a:r>
              <a:rPr lang="en-US" sz="2400" dirty="0" err="1">
                <a:latin typeface="Minion" charset="0"/>
                <a:ea typeface="ＭＳ Ｐゴシック" charset="0"/>
                <a:cs typeface="ＭＳ Ｐゴシック" charset="0"/>
              </a:rPr>
              <a:t>socioscientific</a:t>
            </a:r>
            <a:r>
              <a:rPr lang="en-US" sz="2400" dirty="0">
                <a:latin typeface="Minion" charset="0"/>
                <a:ea typeface="ＭＳ Ｐゴシック" charset="0"/>
                <a:cs typeface="ＭＳ Ｐゴシック" charset="0"/>
              </a:rPr>
              <a:t> issues that are relevant to agriculture and natural resources using issues in Nebraska as examples</a:t>
            </a:r>
            <a:r>
              <a:rPr lang="en-US" sz="2400" dirty="0" smtClean="0">
                <a:latin typeface="Minion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Minion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Minion" charset="0"/>
                <a:ea typeface="ＭＳ Ｐゴシック" charset="0"/>
                <a:cs typeface="ＭＳ Ｐゴシック" charset="0"/>
              </a:rPr>
              <a:t>Components of the course:</a:t>
            </a:r>
          </a:p>
          <a:p>
            <a:pPr marL="742950" lvl="1" indent="-285750">
              <a:buFont typeface="Courier New"/>
              <a:buChar char="o"/>
              <a:defRPr/>
            </a:pPr>
            <a:r>
              <a:rPr lang="en-US" sz="2400" dirty="0" smtClean="0"/>
              <a:t>Learning </a:t>
            </a:r>
            <a:r>
              <a:rPr lang="en-US" sz="2400" dirty="0"/>
              <a:t>about a framework for evaluating socio-scientific arguments </a:t>
            </a:r>
            <a:endParaRPr lang="en-US" sz="2400" dirty="0" smtClean="0"/>
          </a:p>
          <a:p>
            <a:pPr marL="742950" lvl="1" indent="-285750">
              <a:buFont typeface="Courier New"/>
              <a:buChar char="o"/>
              <a:defRPr/>
            </a:pPr>
            <a:r>
              <a:rPr lang="en-US" sz="2400" dirty="0" smtClean="0"/>
              <a:t>Applying </a:t>
            </a:r>
            <a:r>
              <a:rPr lang="en-US" sz="2400" dirty="0"/>
              <a:t>the framework to </a:t>
            </a:r>
            <a:r>
              <a:rPr lang="en-US" sz="2400" dirty="0" err="1"/>
              <a:t>socioscientific</a:t>
            </a:r>
            <a:r>
              <a:rPr lang="en-US" sz="2400" dirty="0"/>
              <a:t> issues important to agriculture and natural resources in Nebraska </a:t>
            </a:r>
            <a:endParaRPr lang="en-US" sz="2400" dirty="0" smtClean="0"/>
          </a:p>
          <a:p>
            <a:pPr marL="742950" lvl="1" indent="-285750">
              <a:buFont typeface="Courier New"/>
              <a:buChar char="o"/>
              <a:defRPr/>
            </a:pPr>
            <a:r>
              <a:rPr lang="en-US" sz="2400" dirty="0" smtClean="0"/>
              <a:t>Asking </a:t>
            </a:r>
            <a:r>
              <a:rPr lang="en-US" sz="2400" dirty="0"/>
              <a:t>a big question about a </a:t>
            </a:r>
            <a:r>
              <a:rPr lang="en-US" sz="2400" dirty="0" err="1"/>
              <a:t>socioscientific</a:t>
            </a:r>
            <a:r>
              <a:rPr lang="en-US" sz="2400" dirty="0"/>
              <a:t> issue and using a scientific argument to support a </a:t>
            </a:r>
            <a:r>
              <a:rPr lang="en-US" sz="2400" dirty="0" smtClean="0"/>
              <a:t>position</a:t>
            </a:r>
            <a:endParaRPr lang="en-US" sz="2400" dirty="0" smtClean="0">
              <a:latin typeface="Minion" charset="0"/>
              <a:ea typeface="ＭＳ Ｐゴシック" charset="0"/>
              <a:cs typeface="ＭＳ Ｐゴシック" charset="0"/>
            </a:endParaRPr>
          </a:p>
          <a:p>
            <a:pPr marL="742950" lvl="1" indent="-285750">
              <a:buFont typeface="Arial"/>
              <a:buChar char="•"/>
            </a:pPr>
            <a:endParaRPr lang="en-US" sz="2400" dirty="0" smtClean="0">
              <a:latin typeface="Minion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Minion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Minion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899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/>
        </p:nvSpPr>
        <p:spPr>
          <a:xfrm>
            <a:off x="762000" y="4828667"/>
            <a:ext cx="1981200" cy="1648333"/>
          </a:xfrm>
          <a:prstGeom prst="rect">
            <a:avLst/>
          </a:prstGeom>
          <a:blipFill>
            <a:blip r:embed="rId2" cstate="print"/>
            <a:srcRect/>
            <a:stretch>
              <a:fillRect l="-36866" t="-15716" r="-29851"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990600"/>
          </a:xfrm>
        </p:spPr>
        <p:txBody>
          <a:bodyPr/>
          <a:lstStyle/>
          <a:p>
            <a:r>
              <a:rPr lang="en-US" sz="4000" dirty="0" smtClean="0"/>
              <a:t>New Initiatives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81000" y="1447800"/>
            <a:ext cx="5334000" cy="51054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54965">
              <a:tabLst>
                <a:tab pos="527685" algn="l"/>
              </a:tabLst>
            </a:pPr>
            <a:r>
              <a:rPr lang="en-US" dirty="0" smtClean="0"/>
              <a:t>Phase II – </a:t>
            </a:r>
            <a:r>
              <a:rPr lang="en-US" dirty="0" smtClean="0">
                <a:cs typeface="Calibri"/>
              </a:rPr>
              <a:t>Inc</a:t>
            </a:r>
            <a:r>
              <a:rPr lang="en-US" spc="-35" dirty="0" smtClean="0">
                <a:cs typeface="Calibri"/>
              </a:rPr>
              <a:t>r</a:t>
            </a:r>
            <a:r>
              <a:rPr lang="en-US" dirty="0" smtClean="0">
                <a:cs typeface="Calibri"/>
              </a:rPr>
              <a:t>e</a:t>
            </a:r>
            <a:r>
              <a:rPr lang="en-US" spc="5" dirty="0" smtClean="0">
                <a:cs typeface="Calibri"/>
              </a:rPr>
              <a:t>a</a:t>
            </a:r>
            <a:r>
              <a:rPr lang="en-US" dirty="0" smtClean="0">
                <a:cs typeface="Calibri"/>
              </a:rPr>
              <a:t>se</a:t>
            </a:r>
            <a:r>
              <a:rPr lang="en-US" spc="-20" dirty="0" smtClean="0">
                <a:cs typeface="Calibri"/>
              </a:rPr>
              <a:t> </a:t>
            </a:r>
            <a:r>
              <a:rPr lang="en-US" spc="-25" dirty="0">
                <a:cs typeface="Calibri"/>
              </a:rPr>
              <a:t>t</a:t>
            </a:r>
            <a:r>
              <a:rPr lang="en-US" dirty="0">
                <a:cs typeface="Calibri"/>
              </a:rPr>
              <a:t>enu</a:t>
            </a:r>
            <a:r>
              <a:rPr lang="en-US" spc="-30" dirty="0">
                <a:cs typeface="Calibri"/>
              </a:rPr>
              <a:t>r</a:t>
            </a:r>
            <a:r>
              <a:rPr lang="en-US" spc="10" dirty="0">
                <a:cs typeface="Calibri"/>
              </a:rPr>
              <a:t>e</a:t>
            </a:r>
            <a:r>
              <a:rPr lang="en-US" spc="-5" dirty="0">
                <a:cs typeface="Calibri"/>
              </a:rPr>
              <a:t>-</a:t>
            </a:r>
            <a:r>
              <a:rPr lang="en-US" dirty="0">
                <a:cs typeface="Calibri"/>
              </a:rPr>
              <a:t>t</a:t>
            </a:r>
            <a:r>
              <a:rPr lang="en-US" spc="-45" dirty="0">
                <a:cs typeface="Calibri"/>
              </a:rPr>
              <a:t>r</a:t>
            </a:r>
            <a:r>
              <a:rPr lang="en-US" dirty="0">
                <a:cs typeface="Calibri"/>
              </a:rPr>
              <a:t>ack</a:t>
            </a:r>
            <a:r>
              <a:rPr lang="en-US" spc="-10" dirty="0">
                <a:cs typeface="Calibri"/>
              </a:rPr>
              <a:t> </a:t>
            </a:r>
            <a:r>
              <a:rPr lang="en-US" spc="-50" dirty="0">
                <a:cs typeface="Calibri"/>
              </a:rPr>
              <a:t>f</a:t>
            </a:r>
            <a:r>
              <a:rPr lang="en-US" dirty="0">
                <a:cs typeface="Calibri"/>
              </a:rPr>
              <a:t>aculty</a:t>
            </a:r>
            <a:r>
              <a:rPr lang="en-US" spc="-5" dirty="0">
                <a:cs typeface="Calibri"/>
              </a:rPr>
              <a:t> </a:t>
            </a:r>
            <a:r>
              <a:rPr lang="en-US" spc="-15" dirty="0">
                <a:cs typeface="Calibri"/>
              </a:rPr>
              <a:t>b</a:t>
            </a:r>
            <a:r>
              <a:rPr lang="en-US" dirty="0">
                <a:cs typeface="Calibri"/>
              </a:rPr>
              <a:t>y</a:t>
            </a:r>
            <a:r>
              <a:rPr lang="en-US" spc="-10" dirty="0">
                <a:cs typeface="Calibri"/>
              </a:rPr>
              <a:t> </a:t>
            </a:r>
            <a:r>
              <a:rPr lang="en-US" dirty="0">
                <a:cs typeface="Calibri"/>
              </a:rPr>
              <a:t>~</a:t>
            </a:r>
            <a:r>
              <a:rPr lang="en-US" dirty="0" smtClean="0">
                <a:cs typeface="Calibri"/>
              </a:rPr>
              <a:t>13% </a:t>
            </a:r>
          </a:p>
          <a:p>
            <a:pPr marL="354965">
              <a:tabLst>
                <a:tab pos="527685" algn="l"/>
              </a:tabLst>
            </a:pPr>
            <a:r>
              <a:rPr lang="en-US" dirty="0"/>
              <a:t>I</a:t>
            </a:r>
            <a:r>
              <a:rPr lang="en-US" dirty="0" smtClean="0"/>
              <a:t>nvestment in TA support – Vice Chancellor’s commitment will continue</a:t>
            </a:r>
          </a:p>
          <a:p>
            <a:pPr marL="354965">
              <a:tabLst>
                <a:tab pos="527685" algn="l"/>
              </a:tabLst>
            </a:pPr>
            <a:r>
              <a:rPr lang="en-US" dirty="0" smtClean="0"/>
              <a:t>Online &amp; Distance Education 2025 – plan for the future</a:t>
            </a:r>
          </a:p>
          <a:p>
            <a:pPr marL="354965">
              <a:tabLst>
                <a:tab pos="527685" algn="l"/>
              </a:tabLst>
            </a:pPr>
            <a:r>
              <a:rPr lang="en-US" dirty="0" smtClean="0"/>
              <a:t>New CASNR website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8" name="object 11"/>
          <p:cNvSpPr txBox="1"/>
          <p:nvPr/>
        </p:nvSpPr>
        <p:spPr>
          <a:xfrm>
            <a:off x="2362200" y="6098050"/>
            <a:ext cx="5428615" cy="378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10"/>
              </a:lnSpc>
            </a:pPr>
            <a:r>
              <a:rPr sz="1400" b="1" spc="150" dirty="0">
                <a:solidFill>
                  <a:schemeClr val="tx2"/>
                </a:solidFill>
                <a:cs typeface="Arial"/>
              </a:rPr>
              <a:t>GROWING</a:t>
            </a:r>
            <a:r>
              <a:rPr sz="1400" b="1" spc="15" dirty="0">
                <a:solidFill>
                  <a:schemeClr val="tx2"/>
                </a:solidFill>
                <a:cs typeface="Arial"/>
              </a:rPr>
              <a:t> </a:t>
            </a:r>
            <a:r>
              <a:rPr sz="1400" b="1" spc="160" dirty="0">
                <a:solidFill>
                  <a:schemeClr val="tx2"/>
                </a:solidFill>
                <a:cs typeface="Arial"/>
              </a:rPr>
              <a:t>A</a:t>
            </a:r>
            <a:r>
              <a:rPr sz="1400" b="1" spc="260" dirty="0">
                <a:solidFill>
                  <a:schemeClr val="tx2"/>
                </a:solidFill>
                <a:cs typeface="Arial"/>
              </a:rPr>
              <a:t> </a:t>
            </a:r>
            <a:r>
              <a:rPr sz="1400" b="1" spc="15" dirty="0">
                <a:solidFill>
                  <a:schemeClr val="tx2"/>
                </a:solidFill>
                <a:cs typeface="Arial"/>
              </a:rPr>
              <a:t>HEALTHY</a:t>
            </a:r>
            <a:r>
              <a:rPr sz="1400" b="1" spc="95" dirty="0">
                <a:solidFill>
                  <a:schemeClr val="tx2"/>
                </a:solidFill>
                <a:cs typeface="Arial"/>
              </a:rPr>
              <a:t> </a:t>
            </a:r>
            <a:r>
              <a:rPr sz="1400" b="1" spc="-20" dirty="0">
                <a:solidFill>
                  <a:schemeClr val="tx2"/>
                </a:solidFill>
                <a:cs typeface="Arial"/>
              </a:rPr>
              <a:t>FUTURE</a:t>
            </a:r>
            <a:endParaRPr sz="1400" b="1" dirty="0">
              <a:solidFill>
                <a:schemeClr val="tx2"/>
              </a:solidFill>
              <a:cs typeface="Arial"/>
            </a:endParaRPr>
          </a:p>
        </p:txBody>
      </p:sp>
      <p:pic>
        <p:nvPicPr>
          <p:cNvPr id="4" name="Picture 3" descr="masterdesig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87" y="530486"/>
            <a:ext cx="2184713" cy="59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52600"/>
            <a:ext cx="7772400" cy="990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4000" dirty="0" smtClean="0"/>
              <a:t>A year in review ….</a:t>
            </a:r>
            <a:br>
              <a:rPr lang="en-US" sz="4000" dirty="0" smtClean="0"/>
            </a:br>
            <a:r>
              <a:rPr lang="en-US" sz="4000" dirty="0"/>
              <a:t>	</a:t>
            </a:r>
            <a:r>
              <a:rPr lang="en-US" sz="4000" dirty="0" smtClean="0"/>
              <a:t>Highlights from 2013-2014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57200" y="1219200"/>
            <a:ext cx="83058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bg1"/>
              </a:solidFill>
              <a:effectLst/>
              <a:latin typeface="Arial" charset="0"/>
              <a:ea typeface="ＭＳ Ｐゴシック" pitchFamily="-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990600"/>
          </a:xfrm>
        </p:spPr>
        <p:txBody>
          <a:bodyPr/>
          <a:lstStyle/>
          <a:p>
            <a:r>
              <a:rPr lang="en-US" sz="4000" dirty="0" smtClean="0"/>
              <a:t>New Initiatives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1447800"/>
            <a:ext cx="7391400" cy="51054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CY Thompson Student Learning Commons</a:t>
            </a:r>
          </a:p>
          <a:p>
            <a:pPr lvl="1"/>
            <a:r>
              <a:rPr lang="en-US" dirty="0" smtClean="0"/>
              <a:t>BOR Vote September 2014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/>
              <a:t>Planning for </a:t>
            </a:r>
            <a:r>
              <a:rPr lang="en-US" dirty="0" smtClean="0"/>
              <a:t>new </a:t>
            </a:r>
            <a:r>
              <a:rPr lang="en-US" dirty="0"/>
              <a:t>residence hall</a:t>
            </a:r>
          </a:p>
          <a:p>
            <a:pPr lvl="1"/>
            <a:r>
              <a:rPr lang="en-US" dirty="0"/>
              <a:t>BOR Vote November 2014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7" name="object 4"/>
          <p:cNvSpPr/>
          <p:nvPr/>
        </p:nvSpPr>
        <p:spPr>
          <a:xfrm>
            <a:off x="381000" y="3810000"/>
            <a:ext cx="4730496" cy="266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3"/>
          <p:cNvSpPr/>
          <p:nvPr/>
        </p:nvSpPr>
        <p:spPr>
          <a:xfrm>
            <a:off x="5244085" y="2133600"/>
            <a:ext cx="3518915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09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990600"/>
          </a:xfrm>
        </p:spPr>
        <p:txBody>
          <a:bodyPr/>
          <a:lstStyle/>
          <a:p>
            <a:r>
              <a:rPr lang="en-US" sz="4000" dirty="0" smtClean="0"/>
              <a:t>Upcoming Events</a:t>
            </a:r>
            <a:endParaRPr lang="en-US" sz="4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4419600" cy="274320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spcBef>
                <a:spcPct val="50000"/>
              </a:spcBef>
              <a:tabLst>
                <a:tab pos="2060575" algn="l"/>
              </a:tabLst>
            </a:pPr>
            <a:r>
              <a:rPr lang="en-US" dirty="0" smtClean="0">
                <a:latin typeface="Minion Bold" pitchFamily="82" charset="0"/>
              </a:rPr>
              <a:t>Luau – August 22</a:t>
            </a:r>
          </a:p>
          <a:p>
            <a:pPr>
              <a:spcBef>
                <a:spcPct val="50000"/>
              </a:spcBef>
              <a:tabLst>
                <a:tab pos="2060575" algn="l"/>
              </a:tabLst>
            </a:pPr>
            <a:r>
              <a:rPr lang="en-US" dirty="0" smtClean="0">
                <a:latin typeface="Minion Bold" pitchFamily="82" charset="0"/>
              </a:rPr>
              <a:t>CASNR Welcome Back Club Fair – August 28</a:t>
            </a:r>
          </a:p>
          <a:p>
            <a:pPr>
              <a:spcBef>
                <a:spcPct val="50000"/>
              </a:spcBef>
              <a:tabLst>
                <a:tab pos="2060575" algn="l"/>
              </a:tabLst>
            </a:pPr>
            <a:r>
              <a:rPr lang="en-US" dirty="0" smtClean="0">
                <a:latin typeface="Minion Bold" pitchFamily="82" charset="0"/>
              </a:rPr>
              <a:t>IANR All Hands – September 3</a:t>
            </a:r>
          </a:p>
          <a:p>
            <a:pPr>
              <a:spcBef>
                <a:spcPct val="50000"/>
              </a:spcBef>
              <a:tabLst>
                <a:tab pos="2060575" algn="l"/>
              </a:tabLst>
            </a:pPr>
            <a:r>
              <a:rPr lang="en-US" dirty="0" smtClean="0">
                <a:latin typeface="Minion Bold" pitchFamily="82" charset="0"/>
              </a:rPr>
              <a:t>Football Reunion – September 27</a:t>
            </a:r>
          </a:p>
          <a:p>
            <a:pPr>
              <a:spcBef>
                <a:spcPct val="50000"/>
              </a:spcBef>
              <a:tabLst>
                <a:tab pos="2060575" algn="l"/>
              </a:tabLst>
            </a:pPr>
            <a:r>
              <a:rPr lang="en-US" dirty="0">
                <a:latin typeface="Minion Bold" pitchFamily="82" charset="0"/>
              </a:rPr>
              <a:t>Career Fair – October </a:t>
            </a:r>
            <a:r>
              <a:rPr lang="en-US" dirty="0" smtClean="0">
                <a:latin typeface="Minion Bold" pitchFamily="82" charset="0"/>
              </a:rPr>
              <a:t>2</a:t>
            </a:r>
          </a:p>
          <a:p>
            <a:pPr>
              <a:spcBef>
                <a:spcPct val="50000"/>
              </a:spcBef>
              <a:tabLst>
                <a:tab pos="2060575" algn="l"/>
              </a:tabLst>
            </a:pPr>
            <a:r>
              <a:rPr lang="en-US" dirty="0" smtClean="0">
                <a:latin typeface="Minion Bold" pitchFamily="82" charset="0"/>
              </a:rPr>
              <a:t>Experience the Power of Red – October 18</a:t>
            </a:r>
          </a:p>
          <a:p>
            <a:pPr>
              <a:spcBef>
                <a:spcPct val="50000"/>
              </a:spcBef>
              <a:tabLst>
                <a:tab pos="2060575" algn="l"/>
              </a:tabLst>
            </a:pPr>
            <a:r>
              <a:rPr lang="en-US" dirty="0" smtClean="0">
                <a:latin typeface="Minion Bold" pitchFamily="82" charset="0"/>
              </a:rPr>
              <a:t>National Science Olympiad – May 15 - 16</a:t>
            </a:r>
          </a:p>
          <a:p>
            <a:endParaRPr lang="en-US" dirty="0"/>
          </a:p>
        </p:txBody>
      </p:sp>
      <p:pic>
        <p:nvPicPr>
          <p:cNvPr id="7" name="Picture 6" descr="130823_CASNR_Luau_1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20852"/>
            <a:ext cx="3391672" cy="2260549"/>
          </a:xfrm>
          <a:prstGeom prst="rect">
            <a:avLst/>
          </a:prstGeom>
        </p:spPr>
      </p:pic>
      <p:pic>
        <p:nvPicPr>
          <p:cNvPr id="8" name="Picture 7" descr="_MG_644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733800"/>
            <a:ext cx="3429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077200" cy="990600"/>
          </a:xfrm>
        </p:spPr>
        <p:txBody>
          <a:bodyPr/>
          <a:lstStyle/>
          <a:p>
            <a:r>
              <a:rPr lang="en-US" sz="4000" dirty="0" smtClean="0"/>
              <a:t>CASNR Annual Report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77724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The </a:t>
            </a:r>
            <a:r>
              <a:rPr lang="en-US" sz="2000" dirty="0"/>
              <a:t>annual report is dedicated to honoring those who have preceded us and built the foundation for the continued growth and service of our College.  </a:t>
            </a:r>
            <a:r>
              <a:rPr lang="en-US" sz="2000" dirty="0" smtClean="0"/>
              <a:t>The </a:t>
            </a:r>
            <a:r>
              <a:rPr lang="en-US" sz="2000" dirty="0"/>
              <a:t>spirit of the college is defined by the people and we are so very fortunate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</a:t>
            </a:r>
            <a:r>
              <a:rPr lang="en-US" sz="3600" dirty="0" smtClean="0">
                <a:solidFill>
                  <a:srgbClr val="E51837"/>
                </a:solidFill>
              </a:rPr>
              <a:t>Building </a:t>
            </a:r>
            <a:r>
              <a:rPr lang="en-US" sz="3600" dirty="0">
                <a:solidFill>
                  <a:srgbClr val="E51837"/>
                </a:solidFill>
              </a:rPr>
              <a:t>the future with tradition….</a:t>
            </a:r>
            <a:r>
              <a:rPr lang="en-US" sz="3600" dirty="0" smtClean="0">
                <a:solidFill>
                  <a:srgbClr val="E51837"/>
                </a:solidFill>
              </a:rPr>
              <a:t>	</a:t>
            </a:r>
          </a:p>
          <a:p>
            <a:pPr marL="0" indent="0">
              <a:buNone/>
            </a:pPr>
            <a:endParaRPr lang="en-US" dirty="0">
              <a:solidFill>
                <a:srgbClr val="E51837"/>
              </a:solidFill>
            </a:endParaRPr>
          </a:p>
          <a:p>
            <a:pPr marL="0" indent="0">
              <a:buNone/>
            </a:pPr>
            <a:r>
              <a:rPr lang="en-US" dirty="0" smtClean="0"/>
              <a:t>	   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	   </a:t>
            </a:r>
            <a:r>
              <a:rPr lang="en-US" sz="2000" dirty="0" smtClean="0"/>
              <a:t>	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57200" y="1219200"/>
            <a:ext cx="83058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bg1"/>
              </a:solidFill>
              <a:effectLst/>
              <a:latin typeface="Arial" charset="0"/>
              <a:ea typeface="ＭＳ Ｐゴシック" pitchFamily="-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534400" cy="3886200"/>
          </a:xfrm>
        </p:spPr>
        <p:txBody>
          <a:bodyPr/>
          <a:lstStyle/>
          <a:p>
            <a:pPr algn="ctr">
              <a:lnSpc>
                <a:spcPct val="130000"/>
              </a:lnSpc>
              <a:buNone/>
            </a:pPr>
            <a:r>
              <a:rPr lang="en-US" sz="3200" dirty="0" smtClean="0">
                <a:solidFill>
                  <a:schemeClr val="tx2"/>
                </a:solidFill>
              </a:rPr>
              <a:t>Thank you for your commitment and dedication to our students and the College.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763000" cy="990600"/>
          </a:xfrm>
        </p:spPr>
        <p:txBody>
          <a:bodyPr/>
          <a:lstStyle/>
          <a:p>
            <a:r>
              <a:rPr lang="en-US" sz="4000" dirty="0" smtClean="0"/>
              <a:t>In Nebraska…</a:t>
            </a:r>
            <a:r>
              <a:rPr lang="en-US" sz="4000" dirty="0"/>
              <a:t> </a:t>
            </a:r>
            <a:r>
              <a:rPr lang="en-US" sz="4000" dirty="0" smtClean="0"/>
              <a:t>Impacting the </a:t>
            </a:r>
            <a:r>
              <a:rPr lang="en-US" sz="4000" dirty="0"/>
              <a:t>W</a:t>
            </a:r>
            <a:r>
              <a:rPr lang="en-US" sz="4000" dirty="0" smtClean="0"/>
              <a:t>orld</a:t>
            </a:r>
            <a:endParaRPr lang="en-US" sz="4000" dirty="0"/>
          </a:p>
        </p:txBody>
      </p:sp>
      <p:pic>
        <p:nvPicPr>
          <p:cNvPr id="2" name="Picture 1" descr="140509_CASNR_08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33800"/>
            <a:ext cx="7391400" cy="268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153400" cy="990600"/>
          </a:xfrm>
        </p:spPr>
        <p:txBody>
          <a:bodyPr/>
          <a:lstStyle/>
          <a:p>
            <a:r>
              <a:rPr lang="en-US" dirty="0" smtClean="0"/>
              <a:t>Numbers:  2013-2014 Academic Year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447800"/>
            <a:ext cx="8153400" cy="51054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Enrollment: </a:t>
            </a:r>
          </a:p>
          <a:p>
            <a:pPr lvl="1"/>
            <a:r>
              <a:rPr lang="en-US" dirty="0" smtClean="0"/>
              <a:t>9 years of growth:  highest enrollment</a:t>
            </a:r>
          </a:p>
          <a:p>
            <a:pPr lvl="1">
              <a:tabLst>
                <a:tab pos="4113213" algn="l"/>
              </a:tabLst>
            </a:pPr>
            <a:r>
              <a:rPr lang="en-US" dirty="0" smtClean="0"/>
              <a:t>UG: 2,114       GD:  641 	  Professional Students:  64</a:t>
            </a:r>
          </a:p>
          <a:p>
            <a:pPr marL="457200" lvl="1" indent="0">
              <a:buNone/>
              <a:tabLst>
                <a:tab pos="4113213" algn="l"/>
              </a:tabLst>
            </a:pPr>
            <a:endParaRPr lang="en-US" dirty="0" smtClean="0"/>
          </a:p>
          <a:p>
            <a:r>
              <a:rPr lang="en-US" dirty="0" smtClean="0"/>
              <a:t>Retention Rate:  90% CASNR, 72% national average</a:t>
            </a:r>
          </a:p>
          <a:p>
            <a:endParaRPr lang="en-US" dirty="0" smtClean="0"/>
          </a:p>
          <a:p>
            <a:r>
              <a:rPr lang="en-US" dirty="0" smtClean="0"/>
              <a:t>Graduation Rate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  <a:cs typeface="Calibri"/>
              </a:rPr>
              <a:t>~78</a:t>
            </a:r>
            <a:r>
              <a:rPr lang="en-US" dirty="0" smtClean="0">
                <a:solidFill>
                  <a:srgbClr val="000000"/>
                </a:solidFill>
                <a:cs typeface="Calibri"/>
              </a:rPr>
              <a:t>%, </a:t>
            </a:r>
            <a:r>
              <a:rPr lang="en-US" dirty="0" smtClean="0"/>
              <a:t>highest at UNL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Placement rate:  highest entry placement rate at UNL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Possible because of the commitment among our faculty and staff to </a:t>
            </a:r>
            <a:r>
              <a:rPr lang="en-US" dirty="0" smtClean="0"/>
              <a:t>recruitment, retention, and placement 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829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US" sz="4000" dirty="0" smtClean="0"/>
              <a:t>CASNR Scholarships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4495800" cy="5105400"/>
          </a:xfrm>
        </p:spPr>
        <p:txBody>
          <a:bodyPr/>
          <a:lstStyle/>
          <a:p>
            <a:r>
              <a:rPr lang="en-US" sz="2800" dirty="0"/>
              <a:t>N</a:t>
            </a:r>
            <a:r>
              <a:rPr lang="en-US" sz="2800" dirty="0" smtClean="0"/>
              <a:t>umber of scholarships awarded by CASNR:  991</a:t>
            </a:r>
          </a:p>
          <a:p>
            <a:r>
              <a:rPr lang="en-US" sz="2800" dirty="0" smtClean="0"/>
              <a:t>Percent of students receiving scholarships: 39.1%</a:t>
            </a:r>
          </a:p>
          <a:p>
            <a:r>
              <a:rPr lang="en-US" sz="2800" dirty="0" smtClean="0"/>
              <a:t>Total amount awarded:  $1,095,724</a:t>
            </a:r>
          </a:p>
        </p:txBody>
      </p:sp>
      <p:pic>
        <p:nvPicPr>
          <p:cNvPr id="4" name="Picture 3" descr="Screen Shot 2014-08-12 at 1.19.55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7789" r="31463" b="38359"/>
          <a:stretch/>
        </p:blipFill>
        <p:spPr>
          <a:xfrm>
            <a:off x="4648200" y="2254737"/>
            <a:ext cx="4419600" cy="2698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8-12 at 1.25.08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t="8146" r="29953" b="3829"/>
          <a:stretch/>
        </p:blipFill>
        <p:spPr>
          <a:xfrm>
            <a:off x="4419099" y="1524000"/>
            <a:ext cx="4572501" cy="441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1820882"/>
            <a:ext cx="381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buFont typeface="Arial"/>
              <a:buChar char="•"/>
            </a:pPr>
            <a:r>
              <a:rPr lang="en-US" sz="2800" dirty="0" smtClean="0"/>
              <a:t>CASNR Alumni Brick Program – opportunity to leave a permanent legacy</a:t>
            </a:r>
          </a:p>
          <a:p>
            <a:endParaRPr lang="en-US" sz="2800" dirty="0" smtClean="0"/>
          </a:p>
          <a:p>
            <a:pPr marL="341313" indent="-341313">
              <a:buFont typeface="Arial"/>
              <a:buChar char="•"/>
            </a:pPr>
            <a:r>
              <a:rPr lang="en-US" sz="2800" dirty="0" smtClean="0"/>
              <a:t>Funds will be used to create an endowment for scholarships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URWGroteskTBolCon" pitchFamily="1" charset="0"/>
                <a:ea typeface="ＭＳ Ｐゴシック" pitchFamily="-4" charset="-128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URWGroteskTBolCon" pitchFamily="1" charset="0"/>
                <a:ea typeface="ＭＳ Ｐゴシック" pitchFamily="-4" charset="-128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URWGroteskTBolCon" pitchFamily="1" charset="0"/>
                <a:ea typeface="ＭＳ Ｐゴシック" pitchFamily="-4" charset="-128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URWGroteskTBolCon" pitchFamily="1" charset="0"/>
                <a:ea typeface="ＭＳ Ｐゴシック" pitchFamily="-4" charset="-128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URWGroteskTBolCon" pitchFamily="1" charset="0"/>
                <a:ea typeface="ＭＳ Ｐゴシック" pitchFamily="-4" charset="-128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URWGroteskTBolCon" pitchFamily="1" charset="0"/>
                <a:ea typeface="ＭＳ Ｐゴシック" pitchFamily="-4" charset="-128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URWGroteskTBolCon" pitchFamily="1" charset="0"/>
                <a:ea typeface="ＭＳ Ｐゴシック" pitchFamily="-4" charset="-128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URWGroteskTBolCon" pitchFamily="1" charset="0"/>
                <a:ea typeface="ＭＳ Ｐゴシック" pitchFamily="-4" charset="-128"/>
              </a:defRPr>
            </a:lvl9pPr>
          </a:lstStyle>
          <a:p>
            <a:r>
              <a:rPr lang="en-US" sz="4000" smtClean="0"/>
              <a:t>CASNR Scholarships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5699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fescienc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838200"/>
            <a:ext cx="3657600" cy="2478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990600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sz="4000" dirty="0" smtClean="0"/>
              <a:t>“A Year of Firsts” </a:t>
            </a:r>
            <a:br>
              <a:rPr lang="en-US" sz="4000" dirty="0" smtClean="0"/>
            </a:br>
            <a:r>
              <a:rPr lang="en-US" sz="4000" dirty="0"/>
              <a:t>	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457200" y="1219200"/>
            <a:ext cx="83058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solidFill>
                <a:schemeClr val="bg1"/>
              </a:solidFill>
              <a:effectLst/>
              <a:latin typeface="Arial" charset="0"/>
              <a:ea typeface="ＭＳ Ｐゴシック" pitchFamily="-4" charset="-128"/>
            </a:endParaRPr>
          </a:p>
        </p:txBody>
      </p:sp>
      <p:pic>
        <p:nvPicPr>
          <p:cNvPr id="5" name="Picture 4" descr="Botswana 201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0" t="37259" r="39011" b="7902"/>
          <a:stretch/>
        </p:blipFill>
        <p:spPr>
          <a:xfrm>
            <a:off x="457200" y="627171"/>
            <a:ext cx="2438400" cy="257322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257800" y="3352800"/>
            <a:ext cx="1828800" cy="3352800"/>
            <a:chOff x="5177028" y="2907792"/>
            <a:chExt cx="1341120" cy="2889504"/>
          </a:xfrm>
        </p:grpSpPr>
        <p:sp>
          <p:nvSpPr>
            <p:cNvPr id="7" name="object 8"/>
            <p:cNvSpPr/>
            <p:nvPr/>
          </p:nvSpPr>
          <p:spPr>
            <a:xfrm>
              <a:off x="5210555" y="4733544"/>
              <a:ext cx="1171955" cy="10637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8" name="object 9"/>
            <p:cNvSpPr/>
            <p:nvPr/>
          </p:nvSpPr>
          <p:spPr>
            <a:xfrm>
              <a:off x="5282184" y="3919728"/>
              <a:ext cx="1235964" cy="9022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9" name="object 10"/>
            <p:cNvSpPr/>
            <p:nvPr/>
          </p:nvSpPr>
          <p:spPr>
            <a:xfrm>
              <a:off x="5177028" y="2907792"/>
              <a:ext cx="1234439" cy="107594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</p:grpSp>
      <p:pic>
        <p:nvPicPr>
          <p:cNvPr id="13" name="Picture 12" descr="CultureShock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07735"/>
            <a:ext cx="3403600" cy="2274065"/>
          </a:xfrm>
          <a:prstGeom prst="rect">
            <a:avLst/>
          </a:prstGeom>
        </p:spPr>
      </p:pic>
      <p:pic>
        <p:nvPicPr>
          <p:cNvPr id="3" name="Picture 2" descr="131004_UNL_Illinois_887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819400"/>
            <a:ext cx="3048000" cy="20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3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990600"/>
          </a:xfrm>
        </p:spPr>
        <p:txBody>
          <a:bodyPr/>
          <a:lstStyle/>
          <a:p>
            <a:r>
              <a:rPr lang="en-US" sz="4000" dirty="0" smtClean="0"/>
              <a:t>New Curriculum and Programming Initiatives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219200"/>
            <a:ext cx="7772400" cy="51054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Individualized Bachelor </a:t>
            </a:r>
            <a:r>
              <a:rPr lang="en-US" dirty="0"/>
              <a:t>of Science degree program in Integrated </a:t>
            </a:r>
            <a:r>
              <a:rPr lang="en-US" dirty="0" smtClean="0"/>
              <a:t>Science</a:t>
            </a:r>
          </a:p>
          <a:p>
            <a:pPr lvl="1"/>
            <a:r>
              <a:rPr lang="en-US" dirty="0" smtClean="0"/>
              <a:t>Exploratory Studies:  “deciding” students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First Bachelor </a:t>
            </a:r>
            <a:r>
              <a:rPr lang="en-US" dirty="0"/>
              <a:t>of Arts degree </a:t>
            </a:r>
            <a:r>
              <a:rPr lang="en-US" dirty="0" smtClean="0"/>
              <a:t>program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Science Literacy – </a:t>
            </a:r>
          </a:p>
          <a:p>
            <a:pPr lvl="1"/>
            <a:r>
              <a:rPr lang="en-US" dirty="0" smtClean="0"/>
              <a:t>Phase I:  4 new hires</a:t>
            </a:r>
          </a:p>
          <a:p>
            <a:pPr lvl="1"/>
            <a:r>
              <a:rPr lang="en-US" dirty="0" smtClean="0"/>
              <a:t>Discipline based educational research</a:t>
            </a:r>
          </a:p>
          <a:p>
            <a:pPr lvl="2"/>
            <a:r>
              <a:rPr lang="en-US" dirty="0"/>
              <a:t>Joe </a:t>
            </a:r>
            <a:r>
              <a:rPr lang="en-US" dirty="0" err="1"/>
              <a:t>Dauer</a:t>
            </a:r>
            <a:r>
              <a:rPr lang="en-US" dirty="0"/>
              <a:t> and Tomas </a:t>
            </a:r>
            <a:r>
              <a:rPr lang="en-US" dirty="0" err="1" smtClean="0"/>
              <a:t>Helikar</a:t>
            </a:r>
            <a:r>
              <a:rPr lang="en-US" dirty="0" smtClean="0"/>
              <a:t>, NSF grant ($2.3M) to explore </a:t>
            </a:r>
            <a:r>
              <a:rPr lang="en-US" dirty="0"/>
              <a:t>s</a:t>
            </a:r>
            <a:r>
              <a:rPr lang="en-US" dirty="0" smtClean="0"/>
              <a:t>imulation </a:t>
            </a:r>
            <a:r>
              <a:rPr lang="en-US" dirty="0"/>
              <a:t>and </a:t>
            </a:r>
            <a:r>
              <a:rPr lang="en-US" dirty="0" smtClean="0"/>
              <a:t>dynamic </a:t>
            </a:r>
            <a:r>
              <a:rPr lang="en-US" dirty="0"/>
              <a:t>s</a:t>
            </a:r>
            <a:r>
              <a:rPr lang="en-US" dirty="0" smtClean="0"/>
              <a:t>ystems approaches to facilitate learning</a:t>
            </a:r>
          </a:p>
          <a:p>
            <a:pPr lvl="1"/>
            <a:r>
              <a:rPr lang="en-US" dirty="0"/>
              <a:t>National Center for Agricultural Literacy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pic>
        <p:nvPicPr>
          <p:cNvPr id="4" name="Picture 3" descr="NCAL logo cop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758919"/>
            <a:ext cx="2228239" cy="111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5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990600"/>
          </a:xfrm>
        </p:spPr>
        <p:txBody>
          <a:bodyPr/>
          <a:lstStyle/>
          <a:p>
            <a:r>
              <a:rPr lang="en-US" sz="4000" dirty="0" smtClean="0"/>
              <a:t>Phase I – 30+ hires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3400" y="1371600"/>
            <a:ext cx="8458200" cy="51054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Science Literacy</a:t>
            </a:r>
          </a:p>
          <a:p>
            <a:r>
              <a:rPr lang="en-US" dirty="0" smtClean="0"/>
              <a:t>Stress Biology</a:t>
            </a:r>
          </a:p>
          <a:p>
            <a:r>
              <a:rPr lang="en-US" dirty="0" smtClean="0"/>
              <a:t>Healthy Systems for Ag Production &amp; Natural Resources</a:t>
            </a:r>
          </a:p>
          <a:p>
            <a:r>
              <a:rPr lang="en-US" dirty="0" smtClean="0"/>
              <a:t>Large Data Sets</a:t>
            </a:r>
          </a:p>
          <a:p>
            <a:r>
              <a:rPr lang="en-US" dirty="0" smtClean="0"/>
              <a:t>Healthy Humans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31520" y="3947161"/>
            <a:ext cx="7650480" cy="2301239"/>
            <a:chOff x="729995" y="3733800"/>
            <a:chExt cx="7650480" cy="2301239"/>
          </a:xfrm>
        </p:grpSpPr>
        <p:sp>
          <p:nvSpPr>
            <p:cNvPr id="26" name="object 4"/>
            <p:cNvSpPr/>
            <p:nvPr/>
          </p:nvSpPr>
          <p:spPr>
            <a:xfrm>
              <a:off x="1417319" y="3733800"/>
              <a:ext cx="859536" cy="11262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27" name="object 5"/>
            <p:cNvSpPr/>
            <p:nvPr/>
          </p:nvSpPr>
          <p:spPr>
            <a:xfrm>
              <a:off x="1417319" y="4831079"/>
              <a:ext cx="1071371" cy="97993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28" name="object 6"/>
            <p:cNvSpPr/>
            <p:nvPr/>
          </p:nvSpPr>
          <p:spPr>
            <a:xfrm>
              <a:off x="2276855" y="3904488"/>
              <a:ext cx="1005840" cy="9265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29" name="object 7"/>
            <p:cNvSpPr/>
            <p:nvPr/>
          </p:nvSpPr>
          <p:spPr>
            <a:xfrm>
              <a:off x="2488692" y="4846320"/>
              <a:ext cx="1001268" cy="11887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0" name="object 8"/>
            <p:cNvSpPr/>
            <p:nvPr/>
          </p:nvSpPr>
          <p:spPr>
            <a:xfrm>
              <a:off x="3433571" y="4831079"/>
              <a:ext cx="1127760" cy="96316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1" name="object 9"/>
            <p:cNvSpPr/>
            <p:nvPr/>
          </p:nvSpPr>
          <p:spPr>
            <a:xfrm>
              <a:off x="4561332" y="4846320"/>
              <a:ext cx="1005839" cy="11536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2" name="object 10"/>
            <p:cNvSpPr/>
            <p:nvPr/>
          </p:nvSpPr>
          <p:spPr>
            <a:xfrm>
              <a:off x="5567171" y="4856988"/>
              <a:ext cx="947927" cy="101650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3" name="object 11"/>
            <p:cNvSpPr/>
            <p:nvPr/>
          </p:nvSpPr>
          <p:spPr>
            <a:xfrm>
              <a:off x="5861303" y="4101084"/>
              <a:ext cx="961644" cy="77114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4" name="object 12"/>
            <p:cNvSpPr/>
            <p:nvPr/>
          </p:nvSpPr>
          <p:spPr>
            <a:xfrm>
              <a:off x="4962144" y="3838955"/>
              <a:ext cx="899160" cy="103174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5" name="object 13"/>
            <p:cNvSpPr/>
            <p:nvPr/>
          </p:nvSpPr>
          <p:spPr>
            <a:xfrm>
              <a:off x="7557516" y="3875532"/>
              <a:ext cx="822959" cy="109575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6" name="object 14"/>
            <p:cNvSpPr/>
            <p:nvPr/>
          </p:nvSpPr>
          <p:spPr>
            <a:xfrm>
              <a:off x="6504431" y="4873752"/>
              <a:ext cx="911351" cy="74676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7" name="object 15"/>
            <p:cNvSpPr/>
            <p:nvPr/>
          </p:nvSpPr>
          <p:spPr>
            <a:xfrm>
              <a:off x="3262884" y="3820667"/>
              <a:ext cx="909827" cy="10424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8" name="object 16"/>
            <p:cNvSpPr/>
            <p:nvPr/>
          </p:nvSpPr>
          <p:spPr>
            <a:xfrm>
              <a:off x="7415783" y="4858511"/>
              <a:ext cx="868679" cy="93573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9" name="object 17"/>
            <p:cNvSpPr/>
            <p:nvPr/>
          </p:nvSpPr>
          <p:spPr>
            <a:xfrm>
              <a:off x="731519" y="4070603"/>
              <a:ext cx="780287" cy="107442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40" name="object 18"/>
            <p:cNvSpPr/>
            <p:nvPr/>
          </p:nvSpPr>
          <p:spPr>
            <a:xfrm>
              <a:off x="729995" y="5123688"/>
              <a:ext cx="688848" cy="79095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41" name="object 19"/>
            <p:cNvSpPr/>
            <p:nvPr/>
          </p:nvSpPr>
          <p:spPr>
            <a:xfrm>
              <a:off x="4160520" y="3899915"/>
              <a:ext cx="836676" cy="95707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42" name="object 20"/>
            <p:cNvSpPr/>
            <p:nvPr/>
          </p:nvSpPr>
          <p:spPr>
            <a:xfrm>
              <a:off x="6825995" y="3878579"/>
              <a:ext cx="893063" cy="102412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989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fescienc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1376"/>
            <a:ext cx="3657600" cy="2478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990600"/>
          </a:xfrm>
        </p:spPr>
        <p:txBody>
          <a:bodyPr/>
          <a:lstStyle/>
          <a:p>
            <a:r>
              <a:rPr lang="en-US" sz="4000" dirty="0" smtClean="0"/>
              <a:t>Partnerships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447800"/>
            <a:ext cx="5334000" cy="51054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Life Sciences Curriculum</a:t>
            </a:r>
          </a:p>
          <a:p>
            <a:r>
              <a:rPr lang="en-US" dirty="0" smtClean="0"/>
              <a:t>NCTA collaborations:</a:t>
            </a:r>
          </a:p>
          <a:p>
            <a:pPr lvl="1"/>
            <a:r>
              <a:rPr lang="en-US" dirty="0" smtClean="0"/>
              <a:t>Reverse </a:t>
            </a:r>
            <a:r>
              <a:rPr lang="en-US" dirty="0"/>
              <a:t>Transfer </a:t>
            </a:r>
            <a:r>
              <a:rPr lang="en-US" dirty="0" smtClean="0"/>
              <a:t>program</a:t>
            </a:r>
            <a:endParaRPr lang="en-US" dirty="0"/>
          </a:p>
          <a:p>
            <a:pPr lvl="1"/>
            <a:r>
              <a:rPr lang="en-US" dirty="0" smtClean="0"/>
              <a:t>Online Applied Science Degree </a:t>
            </a:r>
            <a:r>
              <a:rPr lang="en-US" dirty="0"/>
              <a:t>Completion program </a:t>
            </a:r>
            <a:endParaRPr lang="en-US" dirty="0" smtClean="0"/>
          </a:p>
          <a:p>
            <a:pPr lvl="1"/>
            <a:r>
              <a:rPr lang="en-US" dirty="0" smtClean="0"/>
              <a:t>‘</a:t>
            </a:r>
            <a:r>
              <a:rPr lang="en-US" dirty="0"/>
              <a:t>Link to Lincoln’ program  </a:t>
            </a:r>
          </a:p>
          <a:p>
            <a:r>
              <a:rPr lang="en-US" dirty="0"/>
              <a:t>C</a:t>
            </a:r>
            <a:r>
              <a:rPr lang="en-US" dirty="0" smtClean="0"/>
              <a:t>ollaborative </a:t>
            </a:r>
            <a:r>
              <a:rPr lang="en-US" dirty="0"/>
              <a:t>undergraduate professional degree between </a:t>
            </a:r>
            <a:r>
              <a:rPr lang="en-US" dirty="0" smtClean="0"/>
              <a:t>Environmental </a:t>
            </a:r>
            <a:r>
              <a:rPr lang="en-US" dirty="0"/>
              <a:t>Studies and Master of Public Health </a:t>
            </a:r>
            <a:r>
              <a:rPr lang="en-US" dirty="0" smtClean="0"/>
              <a:t>(</a:t>
            </a:r>
            <a:r>
              <a:rPr lang="en-US" dirty="0"/>
              <a:t>UNMC) </a:t>
            </a:r>
            <a:endParaRPr lang="en-US" dirty="0" smtClean="0"/>
          </a:p>
          <a:p>
            <a:pPr lvl="1"/>
            <a:r>
              <a:rPr lang="en-US" dirty="0" smtClean="0"/>
              <a:t>pending </a:t>
            </a:r>
            <a:r>
              <a:rPr lang="en-US" dirty="0"/>
              <a:t>approval from </a:t>
            </a:r>
            <a:r>
              <a:rPr lang="en-US" dirty="0" smtClean="0"/>
              <a:t>CCPE</a:t>
            </a: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pic>
        <p:nvPicPr>
          <p:cNvPr id="5" name="Picture 4" descr="HomeHeader-Mai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r="53931"/>
          <a:stretch/>
        </p:blipFill>
        <p:spPr>
          <a:xfrm>
            <a:off x="6655255" y="2971800"/>
            <a:ext cx="1511174" cy="1981200"/>
          </a:xfrm>
          <a:prstGeom prst="rect">
            <a:avLst/>
          </a:prstGeom>
        </p:spPr>
      </p:pic>
      <p:pic>
        <p:nvPicPr>
          <p:cNvPr id="6" name="Picture 5" descr="logo-unmc-www-larg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22"/>
          <a:stretch/>
        </p:blipFill>
        <p:spPr>
          <a:xfrm>
            <a:off x="5943600" y="5181600"/>
            <a:ext cx="2075355" cy="11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0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l theme">
  <a:themeElements>
    <a:clrScheme name="Office Theme 1">
      <a:dk1>
        <a:srgbClr val="000000"/>
      </a:dk1>
      <a:lt1>
        <a:srgbClr val="FFFFFF"/>
      </a:lt1>
      <a:dk2>
        <a:srgbClr val="E51837"/>
      </a:dk2>
      <a:lt2>
        <a:srgbClr val="969696"/>
      </a:lt2>
      <a:accent1>
        <a:srgbClr val="FBDF53"/>
      </a:accent1>
      <a:accent2>
        <a:srgbClr val="FF8000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7300"/>
      </a:accent6>
      <a:hlink>
        <a:srgbClr val="0000FF"/>
      </a:hlink>
      <a:folHlink>
        <a:srgbClr val="4C4C4C"/>
      </a:folHlink>
    </a:clrScheme>
    <a:fontScheme name="Office Theme">
      <a:majorFont>
        <a:latin typeface="URWGroteskTBolCon"/>
        <a:ea typeface="ＭＳ Ｐゴシック"/>
        <a:cs typeface=""/>
      </a:majorFont>
      <a:minorFont>
        <a:latin typeface="Minion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E51837"/>
        </a:dk2>
        <a:lt2>
          <a:srgbClr val="969696"/>
        </a:lt2>
        <a:accent1>
          <a:srgbClr val="FBDF53"/>
        </a:accent1>
        <a:accent2>
          <a:srgbClr val="FF8000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7300"/>
        </a:accent6>
        <a:hlink>
          <a:srgbClr val="0000FF"/>
        </a:hlink>
        <a:folHlink>
          <a:srgbClr val="4C4C4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unl theme</Template>
  <TotalTime>3607</TotalTime>
  <Words>712</Words>
  <Application>Microsoft Macintosh PowerPoint</Application>
  <PresentationFormat>On-screen Show (4:3)</PresentationFormat>
  <Paragraphs>142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Calibri</vt:lpstr>
      <vt:lpstr>Courier New</vt:lpstr>
      <vt:lpstr>Minion</vt:lpstr>
      <vt:lpstr>Minion Bold</vt:lpstr>
      <vt:lpstr>Minion Pro</vt:lpstr>
      <vt:lpstr>ＭＳ Ｐゴシック</vt:lpstr>
      <vt:lpstr>URWGroteskTBolCon</vt:lpstr>
      <vt:lpstr>Arial</vt:lpstr>
      <vt:lpstr>unl theme</vt:lpstr>
      <vt:lpstr>In Nebraska.  Impacting the world.</vt:lpstr>
      <vt:lpstr>A year in review ….  Highlights from 2013-2014</vt:lpstr>
      <vt:lpstr>Numbers:  2013-2014 Academic Year</vt:lpstr>
      <vt:lpstr>CASNR Scholarships</vt:lpstr>
      <vt:lpstr>PowerPoint Presentation</vt:lpstr>
      <vt:lpstr>“A Year of Firsts”   </vt:lpstr>
      <vt:lpstr>New Curriculum and Programming Initiatives</vt:lpstr>
      <vt:lpstr>Phase I – 30+ hires</vt:lpstr>
      <vt:lpstr>Partnerships</vt:lpstr>
      <vt:lpstr>Celebrating the Success of our Students</vt:lpstr>
      <vt:lpstr>International Engagement and Education Abroad</vt:lpstr>
      <vt:lpstr>Success of Our Students</vt:lpstr>
      <vt:lpstr>Facility Enhancement</vt:lpstr>
      <vt:lpstr>Retirements ….         Commitment to Students</vt:lpstr>
      <vt:lpstr>Looking to the future….  Academic year 2014-2015</vt:lpstr>
      <vt:lpstr>New Faces on Campus</vt:lpstr>
      <vt:lpstr>Enrollment…  Predicting 10 years of growth</vt:lpstr>
      <vt:lpstr>AGRI 103 – New Framework</vt:lpstr>
      <vt:lpstr>New Initiatives</vt:lpstr>
      <vt:lpstr>New Initiatives</vt:lpstr>
      <vt:lpstr>Upcoming Events</vt:lpstr>
      <vt:lpstr>CASNR Annual Report</vt:lpstr>
      <vt:lpstr>In Nebraska… Impacting the World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jgreenlee2</dc:creator>
  <cp:lastModifiedBy>Microsoft Office User</cp:lastModifiedBy>
  <cp:revision>200</cp:revision>
  <cp:lastPrinted>2014-08-20T21:58:37Z</cp:lastPrinted>
  <dcterms:created xsi:type="dcterms:W3CDTF">2010-08-12T15:13:50Z</dcterms:created>
  <dcterms:modified xsi:type="dcterms:W3CDTF">2016-02-09T14:57:21Z</dcterms:modified>
</cp:coreProperties>
</file>