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69" r:id="rId3"/>
    <p:sldId id="258" r:id="rId4"/>
    <p:sldId id="259" r:id="rId5"/>
    <p:sldId id="260" r:id="rId6"/>
    <p:sldId id="261" r:id="rId7"/>
    <p:sldId id="262" r:id="rId8"/>
    <p:sldId id="263" r:id="rId9"/>
    <p:sldId id="264" r:id="rId10"/>
    <p:sldId id="271" r:id="rId11"/>
    <p:sldId id="281" r:id="rId12"/>
    <p:sldId id="280" r:id="rId13"/>
    <p:sldId id="265" r:id="rId14"/>
    <p:sldId id="266" r:id="rId15"/>
    <p:sldId id="267" r:id="rId16"/>
    <p:sldId id="277" r:id="rId17"/>
    <p:sldId id="278" r:id="rId18"/>
    <p:sldId id="276" r:id="rId19"/>
    <p:sldId id="279" r:id="rId20"/>
    <p:sldId id="288" r:id="rId21"/>
    <p:sldId id="275" r:id="rId22"/>
    <p:sldId id="274" r:id="rId23"/>
    <p:sldId id="283" r:id="rId24"/>
    <p:sldId id="268" r:id="rId25"/>
    <p:sldId id="270" r:id="rId26"/>
    <p:sldId id="27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Dau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638" autoAdjust="0"/>
  </p:normalViewPr>
  <p:slideViewPr>
    <p:cSldViewPr snapToGrid="0">
      <p:cViewPr varScale="1">
        <p:scale>
          <a:sx n="39" d="100"/>
          <a:sy n="39" d="100"/>
        </p:scale>
        <p:origin x="-128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A507E-D2E7-4F47-8E03-E776F3D06BF7}" type="datetimeFigureOut">
              <a:rPr lang="en-US" smtClean="0"/>
              <a:t>5/26/15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419B8-1DA7-2E45-9674-44FFF2F71501}" type="slidenum">
              <a:rPr lang="en-US" smtClean="0"/>
              <a:t>‹#›</a:t>
            </a:fld>
            <a:endParaRPr lang="en-US"/>
          </a:p>
        </p:txBody>
      </p:sp>
    </p:spTree>
    <p:extLst>
      <p:ext uri="{BB962C8B-B14F-4D97-AF65-F5344CB8AC3E}">
        <p14:creationId xmlns:p14="http://schemas.microsoft.com/office/powerpoint/2010/main" val="10197805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257AE9-F04B-6448-B1AC-5BA21A82FD16}" type="slidenum">
              <a:rPr lang="en-US" sz="1200"/>
              <a:pPr/>
              <a:t>1</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we counted more “reasons” 48 to 57</a:t>
            </a:r>
            <a:endParaRPr lang="en-US" dirty="0"/>
          </a:p>
        </p:txBody>
      </p:sp>
      <p:sp>
        <p:nvSpPr>
          <p:cNvPr id="4" name="Slide Number Placeholder 3"/>
          <p:cNvSpPr>
            <a:spLocks noGrp="1"/>
          </p:cNvSpPr>
          <p:nvPr>
            <p:ph type="sldNum" sz="quarter" idx="10"/>
          </p:nvPr>
        </p:nvSpPr>
        <p:spPr/>
        <p:txBody>
          <a:bodyPr/>
          <a:lstStyle/>
          <a:p>
            <a:fld id="{6E3419B8-1DA7-2E45-9674-44FFF2F71501}" type="slidenum">
              <a:rPr lang="en-US" smtClean="0"/>
              <a:t>17</a:t>
            </a:fld>
            <a:endParaRPr lang="en-US"/>
          </a:p>
        </p:txBody>
      </p:sp>
    </p:spTree>
    <p:extLst>
      <p:ext uri="{BB962C8B-B14F-4D97-AF65-F5344CB8AC3E}">
        <p14:creationId xmlns:p14="http://schemas.microsoft.com/office/powerpoint/2010/main" val="58001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most common categories students discussed were Language, Evidence, and Motivation</a:t>
            </a:r>
          </a:p>
          <a:p>
            <a:r>
              <a:rPr lang="en-US" dirty="0" smtClean="0"/>
              <a:t>Most students were able to discuss elements captured by multiple categories</a:t>
            </a:r>
          </a:p>
          <a:p>
            <a:r>
              <a:rPr lang="en-US" dirty="0" smtClean="0"/>
              <a:t>Overall, students tend to provide shallow explanations of why they find an article to be trustworthy and neglect to provide specific, critical examples from the text or own knowledge to support their evaluation</a:t>
            </a:r>
          </a:p>
          <a:p>
            <a:r>
              <a:rPr lang="en-US" dirty="0" smtClean="0"/>
              <a:t>Few students evaluated the background of the author, publisher, or funding sources</a:t>
            </a:r>
          </a:p>
          <a:p>
            <a:endParaRPr lang="en-US" dirty="0"/>
          </a:p>
        </p:txBody>
      </p:sp>
      <p:sp>
        <p:nvSpPr>
          <p:cNvPr id="4" name="Slide Number Placeholder 3"/>
          <p:cNvSpPr>
            <a:spLocks noGrp="1"/>
          </p:cNvSpPr>
          <p:nvPr>
            <p:ph type="sldNum" sz="quarter" idx="10"/>
          </p:nvPr>
        </p:nvSpPr>
        <p:spPr/>
        <p:txBody>
          <a:bodyPr/>
          <a:lstStyle/>
          <a:p>
            <a:fld id="{6E3419B8-1DA7-2E45-9674-44FFF2F71501}" type="slidenum">
              <a:rPr lang="en-US" smtClean="0"/>
              <a:t>23</a:t>
            </a:fld>
            <a:endParaRPr lang="en-US"/>
          </a:p>
        </p:txBody>
      </p:sp>
    </p:spTree>
    <p:extLst>
      <p:ext uri="{BB962C8B-B14F-4D97-AF65-F5344CB8AC3E}">
        <p14:creationId xmlns:p14="http://schemas.microsoft.com/office/powerpoint/2010/main" val="371419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 many cases three of the four categories, so this suggests that students are able to discuss trustworthiness in a variety of ways. </a:t>
            </a:r>
          </a:p>
          <a:p>
            <a:endParaRPr lang="en-US" dirty="0"/>
          </a:p>
        </p:txBody>
      </p:sp>
      <p:sp>
        <p:nvSpPr>
          <p:cNvPr id="4" name="Slide Number Placeholder 3"/>
          <p:cNvSpPr>
            <a:spLocks noGrp="1"/>
          </p:cNvSpPr>
          <p:nvPr>
            <p:ph type="sldNum" sz="quarter" idx="10"/>
          </p:nvPr>
        </p:nvSpPr>
        <p:spPr/>
        <p:txBody>
          <a:bodyPr/>
          <a:lstStyle/>
          <a:p>
            <a:fld id="{6E3419B8-1DA7-2E45-9674-44FFF2F71501}" type="slidenum">
              <a:rPr lang="en-US" smtClean="0"/>
              <a:t>27</a:t>
            </a:fld>
            <a:endParaRPr lang="en-US"/>
          </a:p>
        </p:txBody>
      </p:sp>
    </p:spTree>
    <p:extLst>
      <p:ext uri="{BB962C8B-B14F-4D97-AF65-F5344CB8AC3E}">
        <p14:creationId xmlns:p14="http://schemas.microsoft.com/office/powerpoint/2010/main" val="207837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F0A006-5E02-B749-AED1-482F4D5DAA55}" type="slidenum">
              <a:rPr lang="en-US" sz="1200"/>
              <a:pPr/>
              <a:t>3</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265B11-156B-B64E-B440-1F7CB5BEC9DA}" type="slidenum">
              <a:rPr lang="en-US" sz="1200"/>
              <a:pPr/>
              <a:t>4</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70F78-1DCE-BA42-81F4-BA5FB07BA162}" type="slidenum">
              <a:rPr lang="en-US" sz="1200"/>
              <a:pPr/>
              <a:t>5</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FBADBD-CD06-B048-9B2A-16AA2D60CF4A}" type="slidenum">
              <a:rPr lang="en-US" sz="1200"/>
              <a:pPr/>
              <a:t>6</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6F7D24-A5DC-964D-BA55-1094E55D3ED5}" type="slidenum">
              <a:rPr lang="en-US" sz="1200"/>
              <a:pPr/>
              <a:t>7</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8A3B6E-C03F-524A-AD27-87B01E8160A3}" type="slidenum">
              <a:rPr lang="en-US" sz="1200"/>
              <a:pPr/>
              <a:t>8</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r>
              <a:rPr lang="en-US"/>
              <a:t>404 in Fall Semester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BF5424-B279-B940-9B6B-A0D5B20CAFC6}" type="slidenum">
              <a:rPr lang="en-US" sz="1200"/>
              <a:pPr/>
              <a:t>9</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we counted more “reasons” 59 to 66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cites new knowledge, more nuanced response, adds some clarity to reasoning</a:t>
            </a:r>
          </a:p>
          <a:p>
            <a:r>
              <a:rPr lang="en-US" sz="1200" kern="1200" dirty="0" smtClean="0">
                <a:solidFill>
                  <a:schemeClr val="tx1"/>
                </a:solidFill>
                <a:effectLst/>
                <a:latin typeface="+mn-lt"/>
                <a:ea typeface="+mn-ea"/>
                <a:cs typeface="+mn-cs"/>
              </a:rPr>
              <a:t>went from personal story about neighbor to broader overall reasoning</a:t>
            </a:r>
          </a:p>
          <a:p>
            <a:r>
              <a:rPr lang="en-US" sz="1200" kern="1200" dirty="0" smtClean="0">
                <a:solidFill>
                  <a:schemeClr val="tx1"/>
                </a:solidFill>
                <a:effectLst/>
                <a:latin typeface="+mn-lt"/>
                <a:ea typeface="+mn-ea"/>
                <a:cs typeface="+mn-cs"/>
              </a:rPr>
              <a:t>more articulate and more cogent in their opinion</a:t>
            </a:r>
          </a:p>
        </p:txBody>
      </p:sp>
      <p:sp>
        <p:nvSpPr>
          <p:cNvPr id="4" name="Slide Number Placeholder 3"/>
          <p:cNvSpPr>
            <a:spLocks noGrp="1"/>
          </p:cNvSpPr>
          <p:nvPr>
            <p:ph type="sldNum" sz="quarter" idx="10"/>
          </p:nvPr>
        </p:nvSpPr>
        <p:spPr/>
        <p:txBody>
          <a:bodyPr/>
          <a:lstStyle/>
          <a:p>
            <a:fld id="{6E3419B8-1DA7-2E45-9674-44FFF2F71501}" type="slidenum">
              <a:rPr lang="en-US" smtClean="0"/>
              <a:t>16</a:t>
            </a:fld>
            <a:endParaRPr lang="en-US"/>
          </a:p>
        </p:txBody>
      </p:sp>
    </p:spTree>
    <p:extLst>
      <p:ext uri="{BB962C8B-B14F-4D97-AF65-F5344CB8AC3E}">
        <p14:creationId xmlns:p14="http://schemas.microsoft.com/office/powerpoint/2010/main" val="58001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365314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100213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259848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182472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391249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60666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198154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228433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331024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331068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4FC1FE6-DCD9-49D0-B433-ED557035AE3D}" type="datetimeFigureOut">
              <a:rPr lang="en-US" smtClean="0"/>
              <a:t>5/26/15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7EF0249-5649-41A9-A7E2-8FF5A3356C08}" type="slidenum">
              <a:rPr lang="en-US" smtClean="0"/>
              <a:t>‹#›</a:t>
            </a:fld>
            <a:endParaRPr lang="en-US"/>
          </a:p>
        </p:txBody>
      </p:sp>
    </p:spTree>
    <p:extLst>
      <p:ext uri="{BB962C8B-B14F-4D97-AF65-F5344CB8AC3E}">
        <p14:creationId xmlns:p14="http://schemas.microsoft.com/office/powerpoint/2010/main" val="2103311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296" y="381159"/>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52339"/>
            <a:ext cx="7886700" cy="44397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644641"/>
            <a:ext cx="7289074" cy="213360"/>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57978" y="6317388"/>
            <a:ext cx="1786022" cy="540612"/>
          </a:xfrm>
          <a:prstGeom prst="rect">
            <a:avLst/>
          </a:prstGeom>
        </p:spPr>
      </p:pic>
      <p:cxnSp>
        <p:nvCxnSpPr>
          <p:cNvPr id="10" name="Straight Connector 9"/>
          <p:cNvCxnSpPr/>
          <p:nvPr userDrawn="1"/>
        </p:nvCxnSpPr>
        <p:spPr>
          <a:xfrm flipV="1">
            <a:off x="-7838" y="6611112"/>
            <a:ext cx="7296912" cy="16184"/>
          </a:xfrm>
          <a:prstGeom prst="line">
            <a:avLst/>
          </a:prstGeom>
          <a:ln>
            <a:solidFill>
              <a:srgbClr val="CC0000"/>
            </a:solidFill>
          </a:ln>
        </p:spPr>
        <p:style>
          <a:lnRef idx="3">
            <a:schemeClr val="accent2"/>
          </a:lnRef>
          <a:fillRef idx="0">
            <a:schemeClr val="accent2"/>
          </a:fillRef>
          <a:effectRef idx="2">
            <a:schemeClr val="accent2"/>
          </a:effectRef>
          <a:fontRef idx="minor">
            <a:schemeClr val="tx1"/>
          </a:fontRef>
        </p:style>
      </p:cxnSp>
      <p:sp>
        <p:nvSpPr>
          <p:cNvPr id="11" name="Rectangle 10"/>
          <p:cNvSpPr/>
          <p:nvPr userDrawn="1"/>
        </p:nvSpPr>
        <p:spPr>
          <a:xfrm>
            <a:off x="-8708" y="-22042"/>
            <a:ext cx="9152708" cy="213360"/>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 name="Straight Connector 11"/>
          <p:cNvCxnSpPr/>
          <p:nvPr userDrawn="1"/>
        </p:nvCxnSpPr>
        <p:spPr>
          <a:xfrm>
            <a:off x="-8708" y="225290"/>
            <a:ext cx="9152708" cy="10252"/>
          </a:xfrm>
          <a:prstGeom prst="line">
            <a:avLst/>
          </a:prstGeom>
          <a:ln>
            <a:solidFill>
              <a:srgbClr val="CC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01021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72707" y="809249"/>
            <a:ext cx="7772400" cy="1493482"/>
          </a:xfrm>
        </p:spPr>
        <p:txBody>
          <a:bodyPr/>
          <a:lstStyle/>
          <a:p>
            <a:pPr eaLnBrk="1" hangingPunct="1"/>
            <a:r>
              <a:rPr lang="en-US" b="1" dirty="0">
                <a:latin typeface="+mn-lt"/>
                <a:ea typeface="ＭＳ Ｐゴシック" charset="0"/>
                <a:cs typeface="Arial Black"/>
              </a:rPr>
              <a:t>AGRI/NRES 103</a:t>
            </a:r>
            <a:endParaRPr lang="en-US" sz="4800" b="1" dirty="0">
              <a:latin typeface="+mn-lt"/>
              <a:ea typeface="ＭＳ Ｐゴシック" charset="0"/>
              <a:cs typeface="Arial Black"/>
            </a:endParaRPr>
          </a:p>
        </p:txBody>
      </p:sp>
      <p:sp>
        <p:nvSpPr>
          <p:cNvPr id="4098" name="Rectangle 3"/>
          <p:cNvSpPr>
            <a:spLocks noGrp="1" noChangeArrowheads="1"/>
          </p:cNvSpPr>
          <p:nvPr>
            <p:ph type="subTitle" idx="1"/>
          </p:nvPr>
        </p:nvSpPr>
        <p:spPr>
          <a:xfrm>
            <a:off x="1066800" y="2550347"/>
            <a:ext cx="6858000" cy="1524000"/>
          </a:xfrm>
        </p:spPr>
        <p:txBody>
          <a:bodyPr>
            <a:noAutofit/>
          </a:bodyPr>
          <a:lstStyle/>
          <a:p>
            <a:pPr eaLnBrk="1" hangingPunct="1">
              <a:lnSpc>
                <a:spcPct val="110000"/>
              </a:lnSpc>
            </a:pPr>
            <a:r>
              <a:rPr lang="en-US" sz="4000" b="1" dirty="0" smtClean="0">
                <a:ea typeface="ＭＳ Ｐゴシック" charset="0"/>
                <a:cs typeface="Arial Black"/>
              </a:rPr>
              <a:t>Issues in </a:t>
            </a:r>
            <a:r>
              <a:rPr lang="en-US" sz="4000" b="1" dirty="0">
                <a:ea typeface="ＭＳ Ｐゴシック" charset="0"/>
                <a:cs typeface="Arial Black"/>
              </a:rPr>
              <a:t>Agriculture and Natural Resources</a:t>
            </a:r>
          </a:p>
          <a:p>
            <a:pPr eaLnBrk="1" hangingPunct="1">
              <a:lnSpc>
                <a:spcPct val="110000"/>
              </a:lnSpc>
            </a:pPr>
            <a:endParaRPr lang="en-US" sz="4000" b="1" dirty="0">
              <a:ea typeface="ＭＳ Ｐゴシック" charset="0"/>
              <a:cs typeface="Arial Black"/>
            </a:endParaRPr>
          </a:p>
          <a:p>
            <a:pPr eaLnBrk="1" hangingPunct="1">
              <a:lnSpc>
                <a:spcPct val="110000"/>
              </a:lnSpc>
            </a:pPr>
            <a:r>
              <a:rPr lang="en-US" sz="4000" b="1" dirty="0">
                <a:ea typeface="ＭＳ Ｐゴシック" charset="0"/>
                <a:cs typeface="Arial Black"/>
              </a:rPr>
              <a:t>Jenny Dauer</a:t>
            </a:r>
          </a:p>
        </p:txBody>
      </p:sp>
    </p:spTree>
    <p:extLst>
      <p:ext uri="{BB962C8B-B14F-4D97-AF65-F5344CB8AC3E}">
        <p14:creationId xmlns:p14="http://schemas.microsoft.com/office/powerpoint/2010/main" val="8269579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New Proposed Course Title</a:t>
            </a:r>
            <a:endParaRPr lang="en-US" b="1" dirty="0">
              <a:latin typeface="+mn-lt"/>
            </a:endParaRPr>
          </a:p>
        </p:txBody>
      </p:sp>
      <p:sp>
        <p:nvSpPr>
          <p:cNvPr id="3" name="Content Placeholder 2"/>
          <p:cNvSpPr>
            <a:spLocks noGrp="1"/>
          </p:cNvSpPr>
          <p:nvPr>
            <p:ph idx="1"/>
          </p:nvPr>
        </p:nvSpPr>
        <p:spPr>
          <a:xfrm>
            <a:off x="628650" y="1505947"/>
            <a:ext cx="7886700" cy="4439786"/>
          </a:xfrm>
        </p:spPr>
        <p:txBody>
          <a:bodyPr/>
          <a:lstStyle/>
          <a:p>
            <a:pPr marL="0" indent="0">
              <a:buNone/>
            </a:pPr>
            <a:r>
              <a:rPr lang="en-US" dirty="0" smtClean="0"/>
              <a:t>SCIL 101: Decision-making for a changing world</a:t>
            </a:r>
          </a:p>
        </p:txBody>
      </p:sp>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4724400"/>
            <a:ext cx="1493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198" y="2371368"/>
            <a:ext cx="21336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2024" y="2392161"/>
            <a:ext cx="18684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83624" y="5080356"/>
            <a:ext cx="1812909" cy="132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5282" y="2559421"/>
            <a:ext cx="2444435" cy="1561445"/>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501" y="5138088"/>
            <a:ext cx="1992376" cy="1379337"/>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54799" y="3617828"/>
            <a:ext cx="2035403" cy="1274339"/>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03486" y="4387579"/>
            <a:ext cx="2012937" cy="137550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48330" y="3579342"/>
            <a:ext cx="1974558" cy="1315464"/>
          </a:xfrm>
          <a:prstGeom prst="rect">
            <a:avLst/>
          </a:prstGeom>
        </p:spPr>
      </p:pic>
    </p:spTree>
    <p:extLst>
      <p:ext uri="{BB962C8B-B14F-4D97-AF65-F5344CB8AC3E}">
        <p14:creationId xmlns:p14="http://schemas.microsoft.com/office/powerpoint/2010/main" val="1361162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96" y="381160"/>
            <a:ext cx="7886700" cy="904594"/>
          </a:xfrm>
        </p:spPr>
        <p:txBody>
          <a:bodyPr/>
          <a:lstStyle/>
          <a:p>
            <a:r>
              <a:rPr lang="en-US" dirty="0" smtClean="0"/>
              <a:t>End of Semester Feedback</a:t>
            </a:r>
            <a:endParaRPr lang="en-US" dirty="0"/>
          </a:p>
        </p:txBody>
      </p:sp>
      <p:sp>
        <p:nvSpPr>
          <p:cNvPr id="3" name="Content Placeholder 2"/>
          <p:cNvSpPr>
            <a:spLocks noGrp="1"/>
          </p:cNvSpPr>
          <p:nvPr>
            <p:ph idx="1"/>
          </p:nvPr>
        </p:nvSpPr>
        <p:spPr>
          <a:xfrm>
            <a:off x="470334" y="1160313"/>
            <a:ext cx="8233152" cy="5346849"/>
          </a:xfrm>
        </p:spPr>
        <p:txBody>
          <a:bodyPr>
            <a:normAutofit fontScale="70000" lnSpcReduction="20000"/>
          </a:bodyPr>
          <a:lstStyle/>
          <a:p>
            <a:pPr marL="0" indent="0">
              <a:buNone/>
            </a:pPr>
            <a:r>
              <a:rPr lang="en-US" i="1" dirty="0" err="1"/>
              <a:t>Likert</a:t>
            </a:r>
            <a:r>
              <a:rPr lang="en-US" i="1" dirty="0"/>
              <a:t> Scale averages based on:</a:t>
            </a:r>
            <a:endParaRPr lang="en-US" dirty="0"/>
          </a:p>
          <a:p>
            <a:pPr marL="0" indent="0">
              <a:buNone/>
            </a:pPr>
            <a:r>
              <a:rPr lang="en-US" sz="1900" i="1" dirty="0"/>
              <a:t>Completely Agree	Somewhat Agree	Somewhat Disagree	Completely Disagree</a:t>
            </a:r>
            <a:endParaRPr lang="en-US" sz="1900" dirty="0"/>
          </a:p>
          <a:p>
            <a:pPr marL="457200" indent="-457200">
              <a:buAutoNum type="arabicPlain"/>
            </a:pPr>
            <a:r>
              <a:rPr lang="en-US" sz="1900" i="1" dirty="0" smtClean="0"/>
              <a:t> 			2</a:t>
            </a:r>
            <a:r>
              <a:rPr lang="en-US" sz="1900" i="1" dirty="0"/>
              <a:t>		</a:t>
            </a:r>
            <a:r>
              <a:rPr lang="en-US" sz="1900" i="1" dirty="0" smtClean="0"/>
              <a:t>3</a:t>
            </a:r>
            <a:r>
              <a:rPr lang="en-US" sz="1900" i="1" dirty="0"/>
              <a:t>		</a:t>
            </a:r>
            <a:r>
              <a:rPr lang="en-US" sz="1900" i="1" dirty="0" smtClean="0"/>
              <a:t>4</a:t>
            </a:r>
            <a:endParaRPr lang="en-US" dirty="0"/>
          </a:p>
          <a:p>
            <a:pPr marL="0" lvl="0" indent="0">
              <a:lnSpc>
                <a:spcPct val="120000"/>
              </a:lnSpc>
              <a:buNone/>
            </a:pPr>
            <a:r>
              <a:rPr lang="en-US" dirty="0"/>
              <a:t>The instructors facilitate student learning during class </a:t>
            </a:r>
            <a:r>
              <a:rPr lang="en-US" dirty="0" smtClean="0"/>
              <a:t>periods.  </a:t>
            </a:r>
            <a:br>
              <a:rPr lang="en-US" dirty="0" smtClean="0"/>
            </a:br>
            <a:r>
              <a:rPr lang="en-US" dirty="0" smtClean="0"/>
              <a:t>     </a:t>
            </a:r>
            <a:r>
              <a:rPr lang="en-US" i="1" dirty="0" smtClean="0"/>
              <a:t>Overall </a:t>
            </a:r>
            <a:r>
              <a:rPr lang="en-US" i="1" dirty="0"/>
              <a:t>agree: 82</a:t>
            </a:r>
            <a:r>
              <a:rPr lang="en-US" i="1" dirty="0" smtClean="0"/>
              <a:t>%</a:t>
            </a:r>
            <a:endParaRPr lang="en-US" sz="900" dirty="0"/>
          </a:p>
          <a:p>
            <a:pPr marL="0" lvl="0" indent="0">
              <a:lnSpc>
                <a:spcPct val="120000"/>
              </a:lnSpc>
              <a:buNone/>
            </a:pPr>
            <a:r>
              <a:rPr lang="en-US" dirty="0"/>
              <a:t>Working in a group environment has improved my learning </a:t>
            </a:r>
            <a:r>
              <a:rPr lang="en-US" dirty="0" smtClean="0"/>
              <a:t>experience.</a:t>
            </a:r>
            <a:br>
              <a:rPr lang="en-US" dirty="0" smtClean="0"/>
            </a:br>
            <a:r>
              <a:rPr lang="en-US" dirty="0" smtClean="0"/>
              <a:t>     </a:t>
            </a:r>
            <a:r>
              <a:rPr lang="en-US" i="1" dirty="0" smtClean="0"/>
              <a:t>Overall </a:t>
            </a:r>
            <a:r>
              <a:rPr lang="en-US" i="1" dirty="0"/>
              <a:t>agree: 76</a:t>
            </a:r>
            <a:r>
              <a:rPr lang="en-US" i="1" dirty="0" smtClean="0"/>
              <a:t>%</a:t>
            </a:r>
          </a:p>
          <a:p>
            <a:pPr marL="0" lvl="0" indent="0">
              <a:lnSpc>
                <a:spcPct val="120000"/>
              </a:lnSpc>
              <a:buNone/>
            </a:pPr>
            <a:r>
              <a:rPr lang="en-US" dirty="0"/>
              <a:t>The course presents information at a level of detail where I am learning new things.</a:t>
            </a:r>
            <a:br>
              <a:rPr lang="en-US" dirty="0"/>
            </a:br>
            <a:r>
              <a:rPr lang="en-US" dirty="0"/>
              <a:t>     </a:t>
            </a:r>
            <a:r>
              <a:rPr lang="en-US" i="1" dirty="0" smtClean="0"/>
              <a:t>Overall </a:t>
            </a:r>
            <a:r>
              <a:rPr lang="en-US" i="1" dirty="0"/>
              <a:t>agree: 69%</a:t>
            </a:r>
            <a:endParaRPr lang="en-US" dirty="0"/>
          </a:p>
          <a:p>
            <a:pPr marL="0" lvl="0" indent="0">
              <a:lnSpc>
                <a:spcPct val="120000"/>
              </a:lnSpc>
              <a:buNone/>
            </a:pPr>
            <a:r>
              <a:rPr lang="en-US" dirty="0"/>
              <a:t>The course presents information that shows multiple viewpoints.</a:t>
            </a:r>
            <a:br>
              <a:rPr lang="en-US" dirty="0"/>
            </a:br>
            <a:r>
              <a:rPr lang="en-US" dirty="0"/>
              <a:t>     </a:t>
            </a:r>
            <a:r>
              <a:rPr lang="en-US" i="1" dirty="0" smtClean="0"/>
              <a:t>Overall </a:t>
            </a:r>
            <a:r>
              <a:rPr lang="en-US" i="1" dirty="0"/>
              <a:t>agree: 79%</a:t>
            </a:r>
            <a:endParaRPr lang="en-US" dirty="0"/>
          </a:p>
          <a:p>
            <a:pPr marL="0" lvl="0" indent="0">
              <a:lnSpc>
                <a:spcPct val="120000"/>
              </a:lnSpc>
              <a:buNone/>
            </a:pPr>
            <a:r>
              <a:rPr lang="en-US" dirty="0"/>
              <a:t>The lecture instructor allows me to form my own opinions.</a:t>
            </a:r>
            <a:br>
              <a:rPr lang="en-US" dirty="0"/>
            </a:br>
            <a:r>
              <a:rPr lang="en-US" dirty="0"/>
              <a:t>     </a:t>
            </a:r>
            <a:r>
              <a:rPr lang="en-US" i="1" dirty="0" smtClean="0"/>
              <a:t>Overall </a:t>
            </a:r>
            <a:r>
              <a:rPr lang="en-US" i="1" dirty="0"/>
              <a:t>agree: 76</a:t>
            </a:r>
            <a:r>
              <a:rPr lang="en-US" i="1" dirty="0" smtClean="0"/>
              <a:t>%</a:t>
            </a:r>
          </a:p>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7243082" y="689916"/>
            <a:ext cx="886506" cy="369332"/>
          </a:xfrm>
          <a:prstGeom prst="rect">
            <a:avLst/>
          </a:prstGeom>
          <a:noFill/>
        </p:spPr>
        <p:txBody>
          <a:bodyPr wrap="none" rtlCol="0">
            <a:spAutoFit/>
          </a:bodyPr>
          <a:lstStyle/>
          <a:p>
            <a:r>
              <a:rPr lang="en-US" i="1" dirty="0"/>
              <a:t>n</a:t>
            </a:r>
            <a:r>
              <a:rPr lang="en-US" dirty="0" smtClean="0"/>
              <a:t> = 250</a:t>
            </a:r>
            <a:endParaRPr lang="en-US" dirty="0"/>
          </a:p>
        </p:txBody>
      </p:sp>
    </p:spTree>
    <p:extLst>
      <p:ext uri="{BB962C8B-B14F-4D97-AF65-F5344CB8AC3E}">
        <p14:creationId xmlns:p14="http://schemas.microsoft.com/office/powerpoint/2010/main" val="2842514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96" y="381160"/>
            <a:ext cx="7886700" cy="622810"/>
          </a:xfrm>
        </p:spPr>
        <p:txBody>
          <a:bodyPr>
            <a:normAutofit fontScale="90000"/>
          </a:bodyPr>
          <a:lstStyle/>
          <a:p>
            <a:r>
              <a:rPr lang="en-US" dirty="0" smtClean="0"/>
              <a:t>End of Semester Feedback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86796691"/>
              </p:ext>
            </p:extLst>
          </p:nvPr>
        </p:nvGraphicFramePr>
        <p:xfrm>
          <a:off x="354388" y="1507561"/>
          <a:ext cx="8446295" cy="3451859"/>
        </p:xfrm>
        <a:graphic>
          <a:graphicData uri="http://schemas.openxmlformats.org/drawingml/2006/table">
            <a:tbl>
              <a:tblPr firstRow="1" bandRow="1">
                <a:tableStyleId>{5940675A-B579-460E-94D1-54222C63F5DA}</a:tableStyleId>
              </a:tblPr>
              <a:tblGrid>
                <a:gridCol w="3674773"/>
                <a:gridCol w="909304"/>
                <a:gridCol w="78389"/>
                <a:gridCol w="3148770"/>
                <a:gridCol w="635059"/>
              </a:tblGrid>
              <a:tr h="370840">
                <a:tc>
                  <a:txBody>
                    <a:bodyPr/>
                    <a:lstStyle/>
                    <a:p>
                      <a:pPr algn="l" fontAlgn="b"/>
                      <a:r>
                        <a:rPr lang="en-US" sz="1800" b="1" u="none" strike="noStrike" dirty="0" smtClean="0">
                          <a:effectLst/>
                        </a:rPr>
                        <a:t>What is going well?</a:t>
                      </a:r>
                      <a:endParaRPr lang="en-US" sz="1800" b="1" i="0" u="none" strike="noStrike" dirty="0">
                        <a:solidFill>
                          <a:srgbClr val="000000"/>
                        </a:solidFill>
                        <a:effectLst/>
                        <a:latin typeface="Calibri"/>
                      </a:endParaRPr>
                    </a:p>
                  </a:txBody>
                  <a:tcPr marL="12700" marR="12700" marT="12700" marB="0" anchor="b"/>
                </a:tc>
                <a:tc>
                  <a:txBody>
                    <a:bodyPr/>
                    <a:lstStyle/>
                    <a:p>
                      <a:pPr algn="ctr" fontAlgn="b"/>
                      <a:r>
                        <a:rPr lang="en-US" sz="1800" b="1" u="none" strike="noStrike">
                          <a:effectLst/>
                        </a:rPr>
                        <a:t>Total Count</a:t>
                      </a:r>
                      <a:endParaRPr lang="en-US" sz="1800" b="1" i="0" u="none" strike="noStrike">
                        <a:solidFill>
                          <a:srgbClr val="000000"/>
                        </a:solidFill>
                        <a:effectLst/>
                        <a:latin typeface="Calibri"/>
                      </a:endParaRPr>
                    </a:p>
                  </a:txBody>
                  <a:tcPr marL="12700" marR="12700" marT="12700" marB="0" anchor="b"/>
                </a:tc>
                <a:tc>
                  <a:txBody>
                    <a:bodyPr/>
                    <a:lstStyle/>
                    <a:p>
                      <a:pPr algn="l" fontAlgn="b"/>
                      <a:endParaRPr lang="en-US" sz="1800" b="1" i="0" u="none" strike="noStrike" dirty="0">
                        <a:solidFill>
                          <a:srgbClr val="000000"/>
                        </a:solidFill>
                        <a:effectLst/>
                        <a:latin typeface="Calibri"/>
                      </a:endParaRPr>
                    </a:p>
                  </a:txBody>
                  <a:tcPr marL="12700" marR="12700" marT="12700" marB="0" anchor="b">
                    <a:lnR w="12700" cap="flat" cmpd="sng" algn="ctr">
                      <a:solidFill>
                        <a:scrgbClr r="0" g="0" b="0"/>
                      </a:solidFill>
                      <a:prstDash val="solid"/>
                      <a:round/>
                      <a:headEnd type="none" w="med" len="med"/>
                      <a:tailEnd type="none" w="med" len="med"/>
                    </a:lnR>
                  </a:tcPr>
                </a:tc>
                <a:tc>
                  <a:txBody>
                    <a:bodyPr/>
                    <a:lstStyle/>
                    <a:p>
                      <a:pPr algn="l" fontAlgn="b"/>
                      <a:r>
                        <a:rPr lang="en-US" sz="1800" b="1" u="none" strike="noStrike" dirty="0" smtClean="0">
                          <a:effectLst/>
                        </a:rPr>
                        <a:t>What needs improvement?</a:t>
                      </a:r>
                      <a:endParaRPr lang="en-US" sz="18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tcPr>
                </a:tc>
                <a:tc>
                  <a:txBody>
                    <a:bodyPr/>
                    <a:lstStyle/>
                    <a:p>
                      <a:pPr algn="ctr" fontAlgn="b"/>
                      <a:r>
                        <a:rPr lang="en-US" sz="1800" b="1" u="none" strike="noStrike" dirty="0">
                          <a:effectLst/>
                        </a:rPr>
                        <a:t>Total Count</a:t>
                      </a:r>
                      <a:endParaRPr lang="en-US" sz="1800" b="1" i="0" u="none" strike="noStrike" dirty="0">
                        <a:solidFill>
                          <a:srgbClr val="000000"/>
                        </a:solidFill>
                        <a:effectLst/>
                        <a:latin typeface="Calibri"/>
                      </a:endParaRPr>
                    </a:p>
                  </a:txBody>
                  <a:tcPr marL="12700" marR="12700" marT="12700" marB="0" anchor="b"/>
                </a:tc>
              </a:tr>
              <a:tr h="370840">
                <a:tc>
                  <a:txBody>
                    <a:bodyPr/>
                    <a:lstStyle/>
                    <a:p>
                      <a:pPr algn="l" fontAlgn="b"/>
                      <a:r>
                        <a:rPr lang="en-US" sz="1800" u="none" strike="noStrike">
                          <a:effectLst/>
                        </a:rPr>
                        <a:t>Working in a group/group discussions</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85</a:t>
                      </a:r>
                      <a:endParaRPr lang="en-US" sz="1800" b="0" i="0" u="none" strike="noStrike">
                        <a:solidFill>
                          <a:srgbClr val="000000"/>
                        </a:solidFill>
                        <a:effectLst/>
                        <a:latin typeface="Calibri"/>
                      </a:endParaRP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lnR w="12700" cap="flat" cmpd="sng" algn="ctr">
                      <a:solidFill>
                        <a:scrgbClr r="0" g="0" b="0"/>
                      </a:solidFill>
                      <a:prstDash val="solid"/>
                      <a:round/>
                      <a:headEnd type="none" w="med" len="med"/>
                      <a:tailEnd type="none" w="med" len="med"/>
                    </a:lnR>
                  </a:tcPr>
                </a:tc>
                <a:tc>
                  <a:txBody>
                    <a:bodyPr/>
                    <a:lstStyle/>
                    <a:p>
                      <a:pPr algn="l" fontAlgn="b"/>
                      <a:r>
                        <a:rPr lang="en-US" sz="1800" u="none" strike="noStrike">
                          <a:effectLst/>
                        </a:rPr>
                        <a:t>Lectures are boring (or uninteresting topics to me)</a:t>
                      </a:r>
                      <a:endParaRPr lang="en-US" sz="18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tcPr>
                </a:tc>
                <a:tc>
                  <a:txBody>
                    <a:bodyPr/>
                    <a:lstStyle/>
                    <a:p>
                      <a:pPr algn="ctr" fontAlgn="b"/>
                      <a:r>
                        <a:rPr lang="en-US" sz="1800" u="none" strike="noStrike">
                          <a:effectLst/>
                        </a:rPr>
                        <a:t>57</a:t>
                      </a:r>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u="none" strike="noStrike">
                          <a:effectLst/>
                        </a:rPr>
                        <a:t>Learning new topics and issues, enjoy learning about important issues</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61</a:t>
                      </a:r>
                      <a:endParaRPr lang="en-US" sz="1800" b="0" i="0" u="none" strike="noStrike">
                        <a:solidFill>
                          <a:srgbClr val="000000"/>
                        </a:solidFill>
                        <a:effectLst/>
                        <a:latin typeface="Calibri"/>
                      </a:endParaRP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lnR w="12700" cap="flat" cmpd="sng" algn="ctr">
                      <a:solidFill>
                        <a:scrgbClr r="0" g="0" b="0"/>
                      </a:solidFill>
                      <a:prstDash val="solid"/>
                      <a:round/>
                      <a:headEnd type="none" w="med" len="med"/>
                      <a:tailEnd type="none" w="med" len="med"/>
                    </a:lnR>
                  </a:tcPr>
                </a:tc>
                <a:tc>
                  <a:txBody>
                    <a:bodyPr/>
                    <a:lstStyle/>
                    <a:p>
                      <a:pPr algn="l" fontAlgn="b"/>
                      <a:r>
                        <a:rPr lang="en-US" sz="1800" u="none" strike="noStrike">
                          <a:effectLst/>
                        </a:rPr>
                        <a:t>Quizzes (too detailed, too hard, not aligned with content, shouldn't be open-note)</a:t>
                      </a:r>
                      <a:endParaRPr lang="en-US" sz="18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tcPr>
                </a:tc>
                <a:tc>
                  <a:txBody>
                    <a:bodyPr/>
                    <a:lstStyle/>
                    <a:p>
                      <a:pPr algn="ctr" fontAlgn="b"/>
                      <a:r>
                        <a:rPr lang="en-US" sz="1800" u="none" strike="noStrike">
                          <a:effectLst/>
                        </a:rPr>
                        <a:t>30</a:t>
                      </a:r>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u="none" strike="noStrike" dirty="0">
                          <a:effectLst/>
                        </a:rPr>
                        <a:t>Recitation or recitation leader</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40</a:t>
                      </a:r>
                      <a:endParaRPr lang="en-US" sz="1800" b="0" i="0" u="none" strike="noStrike">
                        <a:solidFill>
                          <a:srgbClr val="000000"/>
                        </a:solidFill>
                        <a:effectLst/>
                        <a:latin typeface="Calibri"/>
                      </a:endParaRP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lnR w="12700" cap="flat" cmpd="sng" algn="ctr">
                      <a:solidFill>
                        <a:scrgbClr r="0" g="0" b="0"/>
                      </a:solidFill>
                      <a:prstDash val="solid"/>
                      <a:round/>
                      <a:headEnd type="none" w="med" len="med"/>
                      <a:tailEnd type="none" w="med" len="med"/>
                    </a:lnR>
                  </a:tcPr>
                </a:tc>
                <a:tc>
                  <a:txBody>
                    <a:bodyPr/>
                    <a:lstStyle/>
                    <a:p>
                      <a:pPr algn="l" fontAlgn="b"/>
                      <a:r>
                        <a:rPr lang="en-US" sz="1800" u="none" strike="noStrike">
                          <a:effectLst/>
                        </a:rPr>
                        <a:t>Needs to be taught with a  different approach</a:t>
                      </a:r>
                      <a:endParaRPr lang="en-US" sz="18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tcPr>
                </a:tc>
                <a:tc>
                  <a:txBody>
                    <a:bodyPr/>
                    <a:lstStyle/>
                    <a:p>
                      <a:pPr algn="ctr" fontAlgn="b"/>
                      <a:r>
                        <a:rPr lang="en-US" sz="1800" u="none" strike="noStrike">
                          <a:effectLst/>
                        </a:rPr>
                        <a:t>27</a:t>
                      </a:r>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u="none" strike="noStrike">
                          <a:effectLst/>
                        </a:rPr>
                        <a:t>Unit Assignments</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30</a:t>
                      </a:r>
                      <a:endParaRPr lang="en-US" sz="1800" b="0" i="0" u="none" strike="noStrike">
                        <a:solidFill>
                          <a:srgbClr val="000000"/>
                        </a:solidFill>
                        <a:effectLst/>
                        <a:latin typeface="Calibri"/>
                      </a:endParaRP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lnR w="12700" cap="flat" cmpd="sng" algn="ctr">
                      <a:solidFill>
                        <a:scrgbClr r="0" g="0" b="0"/>
                      </a:solidFill>
                      <a:prstDash val="solid"/>
                      <a:round/>
                      <a:headEnd type="none" w="med" len="med"/>
                      <a:tailEnd type="none" w="med" len="med"/>
                    </a:lnR>
                  </a:tcPr>
                </a:tc>
                <a:tc>
                  <a:txBody>
                    <a:bodyPr/>
                    <a:lstStyle/>
                    <a:p>
                      <a:pPr algn="l" fontAlgn="b"/>
                      <a:r>
                        <a:rPr lang="en-US" sz="1800" u="none" strike="noStrike">
                          <a:effectLst/>
                        </a:rPr>
                        <a:t>Assignments (or unit final assignments)</a:t>
                      </a:r>
                      <a:endParaRPr lang="en-US" sz="18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tcPr>
                </a:tc>
                <a:tc>
                  <a:txBody>
                    <a:bodyPr/>
                    <a:lstStyle/>
                    <a:p>
                      <a:pPr algn="ctr" fontAlgn="b"/>
                      <a:r>
                        <a:rPr lang="en-US" sz="1800" u="none" strike="noStrike">
                          <a:effectLst/>
                        </a:rPr>
                        <a:t>24</a:t>
                      </a:r>
                      <a:endParaRPr lang="en-US" sz="1800" b="0" i="0" u="none" strike="noStrike">
                        <a:solidFill>
                          <a:srgbClr val="000000"/>
                        </a:solidFill>
                        <a:effectLst/>
                        <a:latin typeface="Calibri"/>
                      </a:endParaRPr>
                    </a:p>
                  </a:txBody>
                  <a:tcPr marL="12700" marR="12700" marT="12700" marB="0" anchor="b"/>
                </a:tc>
              </a:tr>
              <a:tr h="370840">
                <a:tc>
                  <a:txBody>
                    <a:bodyPr/>
                    <a:lstStyle/>
                    <a:p>
                      <a:pPr algn="l" fontAlgn="b"/>
                      <a:r>
                        <a:rPr lang="en-US" sz="1800" u="none" strike="noStrike">
                          <a:effectLst/>
                        </a:rPr>
                        <a:t>Final Poster</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28</a:t>
                      </a:r>
                      <a:endParaRPr lang="en-US" sz="1800" b="0" i="0" u="none" strike="noStrike">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lnR w="12700" cap="flat" cmpd="sng" algn="ctr">
                      <a:solidFill>
                        <a:scrgbClr r="0" g="0" b="0"/>
                      </a:solidFill>
                      <a:prstDash val="solid"/>
                      <a:round/>
                      <a:headEnd type="none" w="med" len="med"/>
                      <a:tailEnd type="none" w="med" len="med"/>
                    </a:lnR>
                  </a:tcPr>
                </a:tc>
                <a:tc>
                  <a:txBody>
                    <a:bodyPr/>
                    <a:lstStyle/>
                    <a:p>
                      <a:pPr algn="l" fontAlgn="b"/>
                      <a:r>
                        <a:rPr lang="en-US" sz="1800" u="none" strike="noStrike" dirty="0">
                          <a:effectLst/>
                        </a:rPr>
                        <a:t>Bias of instructors, one-sided</a:t>
                      </a:r>
                      <a:endParaRPr lang="en-US" sz="18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tcPr>
                </a:tc>
                <a:tc>
                  <a:txBody>
                    <a:bodyPr/>
                    <a:lstStyle/>
                    <a:p>
                      <a:pPr algn="ctr" fontAlgn="b"/>
                      <a:r>
                        <a:rPr lang="en-US" sz="1800" u="none" strike="noStrike" dirty="0">
                          <a:effectLst/>
                        </a:rPr>
                        <a:t>17</a:t>
                      </a:r>
                      <a:endParaRPr lang="en-US" sz="1800" b="0" i="0" u="none" strike="noStrike" dirty="0">
                        <a:solidFill>
                          <a:srgbClr val="000000"/>
                        </a:solidFill>
                        <a:effectLst/>
                        <a:latin typeface="Calibri"/>
                      </a:endParaRPr>
                    </a:p>
                  </a:txBody>
                  <a:tcPr marL="12700" marR="12700" marT="12700" marB="0" anchor="b"/>
                </a:tc>
              </a:tr>
            </a:tbl>
          </a:graphicData>
        </a:graphic>
      </p:graphicFrame>
      <p:sp>
        <p:nvSpPr>
          <p:cNvPr id="6" name="TextBox 5"/>
          <p:cNvSpPr txBox="1"/>
          <p:nvPr/>
        </p:nvSpPr>
        <p:spPr>
          <a:xfrm>
            <a:off x="7243082" y="627196"/>
            <a:ext cx="886506" cy="369332"/>
          </a:xfrm>
          <a:prstGeom prst="rect">
            <a:avLst/>
          </a:prstGeom>
          <a:noFill/>
        </p:spPr>
        <p:txBody>
          <a:bodyPr wrap="none" rtlCol="0">
            <a:spAutoFit/>
          </a:bodyPr>
          <a:lstStyle/>
          <a:p>
            <a:r>
              <a:rPr lang="en-US" i="1" dirty="0"/>
              <a:t>n</a:t>
            </a:r>
            <a:r>
              <a:rPr lang="en-US" dirty="0" smtClean="0"/>
              <a:t> = 250</a:t>
            </a:r>
            <a:endParaRPr lang="en-US" dirty="0"/>
          </a:p>
        </p:txBody>
      </p:sp>
    </p:spTree>
    <p:extLst>
      <p:ext uri="{BB962C8B-B14F-4D97-AF65-F5344CB8AC3E}">
        <p14:creationId xmlns:p14="http://schemas.microsoft.com/office/powerpoint/2010/main" val="10610481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96" y="155024"/>
            <a:ext cx="7886700" cy="1325563"/>
          </a:xfrm>
        </p:spPr>
        <p:txBody>
          <a:bodyPr/>
          <a:lstStyle/>
          <a:p>
            <a:r>
              <a:rPr lang="en-US" b="1" dirty="0" smtClean="0">
                <a:latin typeface="+mn-lt"/>
              </a:rPr>
              <a:t>SCIENCE LITERACY RESEARCH</a:t>
            </a:r>
            <a:endParaRPr lang="en-US" b="1" dirty="0">
              <a:latin typeface="+mn-lt"/>
            </a:endParaRPr>
          </a:p>
        </p:txBody>
      </p:sp>
      <p:sp>
        <p:nvSpPr>
          <p:cNvPr id="3" name="Content Placeholder 2"/>
          <p:cNvSpPr>
            <a:spLocks noGrp="1"/>
          </p:cNvSpPr>
          <p:nvPr>
            <p:ph idx="1"/>
          </p:nvPr>
        </p:nvSpPr>
        <p:spPr>
          <a:xfrm>
            <a:off x="628650" y="1144438"/>
            <a:ext cx="7886700" cy="5252965"/>
          </a:xfrm>
        </p:spPr>
        <p:txBody>
          <a:bodyPr>
            <a:normAutofit fontScale="70000" lnSpcReduction="20000"/>
          </a:bodyPr>
          <a:lstStyle/>
          <a:p>
            <a:pPr marL="0" indent="0">
              <a:lnSpc>
                <a:spcPct val="120000"/>
              </a:lnSpc>
              <a:buNone/>
            </a:pPr>
            <a:r>
              <a:rPr lang="en-US" dirty="0"/>
              <a:t>Objectives: </a:t>
            </a:r>
            <a:endParaRPr lang="en-US" dirty="0" smtClean="0"/>
          </a:p>
          <a:p>
            <a:pPr marL="0" indent="0">
              <a:lnSpc>
                <a:spcPct val="120000"/>
              </a:lnSpc>
              <a:buNone/>
            </a:pPr>
            <a:r>
              <a:rPr lang="en-US" dirty="0" smtClean="0"/>
              <a:t>1</a:t>
            </a:r>
            <a:r>
              <a:rPr lang="en-US" dirty="0"/>
              <a:t>) To understand the role of science in students’ decision-making about complex issues related to agriculture and natural resources. </a:t>
            </a:r>
            <a:endParaRPr lang="en-US" dirty="0" smtClean="0"/>
          </a:p>
          <a:p>
            <a:pPr marL="0" indent="0">
              <a:lnSpc>
                <a:spcPct val="120000"/>
              </a:lnSpc>
              <a:buNone/>
            </a:pPr>
            <a:r>
              <a:rPr lang="en-US" dirty="0" smtClean="0"/>
              <a:t>2</a:t>
            </a:r>
            <a:r>
              <a:rPr lang="en-US" dirty="0"/>
              <a:t>) To understand how to more effectively teach students how to evaluate information and to understand how scientific information can be helpful in decision-making</a:t>
            </a:r>
            <a:r>
              <a:rPr lang="en-US" dirty="0" smtClean="0"/>
              <a:t>.</a:t>
            </a:r>
            <a:br>
              <a:rPr lang="en-US" dirty="0" smtClean="0"/>
            </a:br>
            <a:endParaRPr lang="en-US" dirty="0" smtClean="0"/>
          </a:p>
          <a:p>
            <a:pPr marL="0" indent="0">
              <a:buNone/>
            </a:pPr>
            <a:r>
              <a:rPr lang="en-US" dirty="0"/>
              <a:t>Lead: Jenny Dauer, SNR</a:t>
            </a:r>
          </a:p>
          <a:p>
            <a:pPr marL="0" indent="0">
              <a:buNone/>
            </a:pPr>
            <a:r>
              <a:rPr lang="en-US" dirty="0"/>
              <a:t> </a:t>
            </a:r>
            <a:r>
              <a:rPr lang="en-US" dirty="0" smtClean="0"/>
              <a:t>          Ashley </a:t>
            </a:r>
            <a:r>
              <a:rPr lang="en-US" dirty="0" err="1"/>
              <a:t>Alred</a:t>
            </a:r>
            <a:r>
              <a:rPr lang="en-US" dirty="0"/>
              <a:t>, MS student, </a:t>
            </a:r>
            <a:r>
              <a:rPr lang="en-US" dirty="0" smtClean="0"/>
              <a:t>SNR</a:t>
            </a:r>
          </a:p>
          <a:p>
            <a:pPr marL="0" indent="0">
              <a:buNone/>
            </a:pPr>
            <a:r>
              <a:rPr lang="en-US" dirty="0" smtClean="0"/>
              <a:t>           Olivia </a:t>
            </a:r>
            <a:r>
              <a:rPr lang="en-US" dirty="0" err="1" smtClean="0"/>
              <a:t>Straka</a:t>
            </a:r>
            <a:r>
              <a:rPr lang="en-US" dirty="0" smtClean="0"/>
              <a:t>, UCARE undergrad</a:t>
            </a:r>
          </a:p>
          <a:p>
            <a:pPr marL="0" indent="0">
              <a:buNone/>
            </a:pPr>
            <a:r>
              <a:rPr lang="en-US" dirty="0" smtClean="0"/>
              <a:t>           Jessica Thompson, undergrad</a:t>
            </a:r>
            <a:endParaRPr lang="en-US" dirty="0"/>
          </a:p>
          <a:p>
            <a:pPr marL="0" indent="0">
              <a:buNone/>
            </a:pPr>
            <a:r>
              <a:rPr lang="en-US" dirty="0"/>
              <a:t>Collaborators:</a:t>
            </a:r>
          </a:p>
          <a:p>
            <a:pPr marL="0" indent="0">
              <a:buNone/>
            </a:pPr>
            <a:r>
              <a:rPr lang="en-US" dirty="0"/>
              <a:t>  </a:t>
            </a:r>
            <a:r>
              <a:rPr lang="en-US" dirty="0" smtClean="0"/>
              <a:t>        Cory </a:t>
            </a:r>
            <a:r>
              <a:rPr lang="en-US" dirty="0"/>
              <a:t>Forbes, SNR</a:t>
            </a:r>
          </a:p>
          <a:p>
            <a:pPr marL="0" indent="0">
              <a:buNone/>
            </a:pPr>
            <a:r>
              <a:rPr lang="en-US" dirty="0" smtClean="0"/>
              <a:t>          Tina </a:t>
            </a:r>
            <a:r>
              <a:rPr lang="en-US" dirty="0"/>
              <a:t>Vo, PhD student, SNR/</a:t>
            </a:r>
            <a:r>
              <a:rPr lang="en-US" dirty="0" smtClean="0"/>
              <a:t>TLTE</a:t>
            </a:r>
            <a:r>
              <a:rPr lang="en-US" dirty="0"/>
              <a:t>	</a:t>
            </a:r>
            <a:endParaRPr lang="en-US" dirty="0" smtClean="0"/>
          </a:p>
          <a:p>
            <a:pPr marL="0" indent="0">
              <a:buNone/>
            </a:pPr>
            <a:r>
              <a:rPr lang="en-US" dirty="0" smtClean="0"/>
              <a:t>          Karen </a:t>
            </a:r>
            <a:r>
              <a:rPr lang="en-US" dirty="0"/>
              <a:t>Cannon, ALEC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55025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SCIENCE LITERACY RESEARCH</a:t>
            </a:r>
            <a:endParaRPr lang="en-US" b="1" dirty="0">
              <a:latin typeface="+mn-lt"/>
            </a:endParaRPr>
          </a:p>
        </p:txBody>
      </p:sp>
      <p:sp>
        <p:nvSpPr>
          <p:cNvPr id="3" name="Content Placeholder 2"/>
          <p:cNvSpPr>
            <a:spLocks noGrp="1"/>
          </p:cNvSpPr>
          <p:nvPr>
            <p:ph idx="1"/>
          </p:nvPr>
        </p:nvSpPr>
        <p:spPr>
          <a:xfrm>
            <a:off x="628650" y="1387968"/>
            <a:ext cx="7886700" cy="4904157"/>
          </a:xfrm>
        </p:spPr>
        <p:txBody>
          <a:bodyPr>
            <a:normAutofit/>
          </a:bodyPr>
          <a:lstStyle/>
          <a:p>
            <a:pPr marL="0" indent="0">
              <a:buNone/>
            </a:pPr>
            <a:r>
              <a:rPr lang="en-US" dirty="0"/>
              <a:t>Research questions:</a:t>
            </a:r>
          </a:p>
          <a:p>
            <a:pPr marL="514350" lvl="0" indent="-514350">
              <a:buFont typeface="+mj-lt"/>
              <a:buAutoNum type="arabicPeriod"/>
            </a:pPr>
            <a:r>
              <a:rPr lang="en-US" dirty="0"/>
              <a:t>How do students substantiate their opinions about what we should do about complex </a:t>
            </a:r>
            <a:r>
              <a:rPr lang="en-US" dirty="0" err="1"/>
              <a:t>socioscientific</a:t>
            </a:r>
            <a:r>
              <a:rPr lang="en-US" dirty="0"/>
              <a:t> issues?</a:t>
            </a:r>
          </a:p>
          <a:p>
            <a:pPr marL="514350" lvl="0" indent="-514350">
              <a:buFont typeface="+mj-lt"/>
              <a:buAutoNum type="arabicPeriod"/>
            </a:pPr>
            <a:r>
              <a:rPr lang="en-US" dirty="0"/>
              <a:t>How do students evaluate information they encounter in the media about complex </a:t>
            </a:r>
            <a:r>
              <a:rPr lang="en-US" dirty="0" err="1"/>
              <a:t>socioscientific</a:t>
            </a:r>
            <a:r>
              <a:rPr lang="en-US" dirty="0"/>
              <a:t> issues?</a:t>
            </a:r>
          </a:p>
          <a:p>
            <a:pPr marL="514350" lvl="0" indent="-514350">
              <a:buFont typeface="+mj-lt"/>
              <a:buAutoNum type="arabicPeriod"/>
            </a:pPr>
            <a:r>
              <a:rPr lang="en-US" dirty="0" smtClean="0"/>
              <a:t>What teaching strategies are most effective in supporting students’ scientific thinking and use of science in decision-making?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96837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SCIENCE LITERACY RESEARCH</a:t>
            </a:r>
            <a:endParaRPr lang="en-US" b="1" dirty="0">
              <a:latin typeface="+mn-lt"/>
            </a:endParaRPr>
          </a:p>
        </p:txBody>
      </p:sp>
      <p:sp>
        <p:nvSpPr>
          <p:cNvPr id="3" name="Content Placeholder 2"/>
          <p:cNvSpPr>
            <a:spLocks noGrp="1"/>
          </p:cNvSpPr>
          <p:nvPr>
            <p:ph idx="1"/>
          </p:nvPr>
        </p:nvSpPr>
        <p:spPr>
          <a:xfrm>
            <a:off x="628650" y="1579313"/>
            <a:ext cx="7886700" cy="4904157"/>
          </a:xfrm>
        </p:spPr>
        <p:txBody>
          <a:bodyPr>
            <a:normAutofit/>
          </a:bodyPr>
          <a:lstStyle/>
          <a:p>
            <a:pPr marL="0" indent="0">
              <a:buNone/>
            </a:pPr>
            <a:r>
              <a:rPr lang="en-US" dirty="0"/>
              <a:t>Data collection in Fall 2014:</a:t>
            </a:r>
          </a:p>
          <a:p>
            <a:pPr lvl="0"/>
            <a:r>
              <a:rPr lang="en-US" dirty="0"/>
              <a:t>Students opinions about four issues and their reasons why (pre/post)</a:t>
            </a:r>
          </a:p>
          <a:p>
            <a:pPr lvl="0"/>
            <a:r>
              <a:rPr lang="en-US" dirty="0"/>
              <a:t>Scientific Habits of Mind Survey (pre/post)</a:t>
            </a:r>
          </a:p>
          <a:p>
            <a:pPr lvl="0"/>
            <a:r>
              <a:rPr lang="en-US" dirty="0"/>
              <a:t>Test of Scientific Literacy Skills (pre/post)</a:t>
            </a:r>
          </a:p>
          <a:p>
            <a:pPr lvl="0"/>
            <a:r>
              <a:rPr lang="en-US" dirty="0"/>
              <a:t>Student coursework including evaluation of media articles and scientific articles on four issues</a:t>
            </a:r>
          </a:p>
          <a:p>
            <a:pPr lvl="0"/>
            <a:r>
              <a:rPr lang="en-US" dirty="0"/>
              <a:t>43 clinical interviews of students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2152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we eat organic or conventional foods?</a:t>
            </a:r>
            <a:endParaRPr lang="en-US" dirty="0"/>
          </a:p>
        </p:txBody>
      </p:sp>
      <p:sp>
        <p:nvSpPr>
          <p:cNvPr id="3" name="Content Placeholder 2"/>
          <p:cNvSpPr>
            <a:spLocks noGrp="1"/>
          </p:cNvSpPr>
          <p:nvPr>
            <p:ph idx="1"/>
          </p:nvPr>
        </p:nvSpPr>
        <p:spPr>
          <a:xfrm>
            <a:off x="4944782" y="2023249"/>
            <a:ext cx="4036675" cy="4090802"/>
          </a:xfrm>
        </p:spPr>
        <p:txBody>
          <a:bodyPr>
            <a:normAutofit fontScale="77500" lnSpcReduction="20000"/>
          </a:bodyPr>
          <a:lstStyle/>
          <a:p>
            <a:pPr marL="0" indent="0">
              <a:lnSpc>
                <a:spcPct val="120000"/>
              </a:lnSpc>
              <a:buNone/>
            </a:pPr>
            <a:r>
              <a:rPr lang="en-US" dirty="0" smtClean="0"/>
              <a:t>Count of reasons PRE</a:t>
            </a:r>
            <a:r>
              <a:rPr lang="en-US" dirty="0" smtClean="0">
                <a:sym typeface="Wingdings"/>
              </a:rPr>
              <a:t>POST</a:t>
            </a:r>
            <a:endParaRPr lang="en-US" dirty="0" smtClean="0"/>
          </a:p>
          <a:p>
            <a:pPr>
              <a:lnSpc>
                <a:spcPct val="120000"/>
              </a:lnSpc>
            </a:pPr>
            <a:r>
              <a:rPr lang="en-US" dirty="0" smtClean="0"/>
              <a:t>Yield is better in conventional production 17</a:t>
            </a:r>
            <a:r>
              <a:rPr lang="en-US" dirty="0" smtClean="0">
                <a:sym typeface="Wingdings"/>
              </a:rPr>
              <a:t></a:t>
            </a:r>
            <a:r>
              <a:rPr lang="en-US" dirty="0" smtClean="0"/>
              <a:t>26</a:t>
            </a:r>
          </a:p>
          <a:p>
            <a:pPr>
              <a:lnSpc>
                <a:spcPct val="120000"/>
              </a:lnSpc>
            </a:pPr>
            <a:r>
              <a:rPr lang="en-US" dirty="0" smtClean="0"/>
              <a:t>No difference in health between organic and conventional 13</a:t>
            </a:r>
            <a:r>
              <a:rPr lang="en-US" dirty="0" smtClean="0">
                <a:sym typeface="Wingdings"/>
              </a:rPr>
              <a:t>12</a:t>
            </a:r>
            <a:endParaRPr lang="en-US" dirty="0" smtClean="0"/>
          </a:p>
          <a:p>
            <a:pPr>
              <a:lnSpc>
                <a:spcPct val="120000"/>
              </a:lnSpc>
            </a:pPr>
            <a:r>
              <a:rPr lang="en-US" dirty="0" smtClean="0"/>
              <a:t>Organic is healthier 10</a:t>
            </a:r>
            <a:r>
              <a:rPr lang="en-US" dirty="0" smtClean="0">
                <a:sym typeface="Wingdings"/>
              </a:rPr>
              <a:t></a:t>
            </a:r>
            <a:r>
              <a:rPr lang="en-US" dirty="0" smtClean="0"/>
              <a:t>3</a:t>
            </a:r>
          </a:p>
          <a:p>
            <a:pPr>
              <a:lnSpc>
                <a:spcPct val="120000"/>
              </a:lnSpc>
            </a:pPr>
            <a:r>
              <a:rPr lang="en-US" dirty="0" smtClean="0"/>
              <a:t>Effect on the environment 9</a:t>
            </a:r>
            <a:r>
              <a:rPr lang="en-US" dirty="0">
                <a:sym typeface="Wingdings"/>
              </a:rPr>
              <a:t></a:t>
            </a:r>
            <a:r>
              <a:rPr lang="en-US" dirty="0" smtClean="0"/>
              <a:t>5</a:t>
            </a:r>
          </a:p>
          <a:p>
            <a:pPr>
              <a:lnSpc>
                <a:spcPct val="120000"/>
              </a:lnSpc>
            </a:pPr>
            <a:r>
              <a:rPr lang="en-US" dirty="0" smtClean="0"/>
              <a:t>Conventional is cheaper 3</a:t>
            </a:r>
            <a:r>
              <a:rPr lang="en-US" dirty="0">
                <a:sym typeface="Wingdings"/>
              </a:rPr>
              <a:t></a:t>
            </a:r>
            <a:r>
              <a:rPr lang="en-US" dirty="0" smtClean="0"/>
              <a:t>14</a:t>
            </a:r>
          </a:p>
        </p:txBody>
      </p:sp>
      <p:pic>
        <p:nvPicPr>
          <p:cNvPr id="4" name="Picture 3"/>
          <p:cNvPicPr>
            <a:picLocks noChangeAspect="1"/>
          </p:cNvPicPr>
          <p:nvPr/>
        </p:nvPicPr>
        <p:blipFill>
          <a:blip r:embed="rId3"/>
          <a:stretch>
            <a:fillRect/>
          </a:stretch>
        </p:blipFill>
        <p:spPr>
          <a:xfrm>
            <a:off x="176096" y="1986969"/>
            <a:ext cx="4597400" cy="2768600"/>
          </a:xfrm>
          <a:prstGeom prst="rect">
            <a:avLst/>
          </a:prstGeom>
        </p:spPr>
      </p:pic>
      <p:sp>
        <p:nvSpPr>
          <p:cNvPr id="6" name="TextBox 5"/>
          <p:cNvSpPr txBox="1"/>
          <p:nvPr/>
        </p:nvSpPr>
        <p:spPr>
          <a:xfrm>
            <a:off x="2705359" y="2261021"/>
            <a:ext cx="1972474" cy="338554"/>
          </a:xfrm>
          <a:prstGeom prst="rect">
            <a:avLst/>
          </a:prstGeom>
          <a:solidFill>
            <a:schemeClr val="bg1"/>
          </a:solidFill>
        </p:spPr>
        <p:txBody>
          <a:bodyPr wrap="square" rtlCol="0">
            <a:spAutoFit/>
          </a:bodyPr>
          <a:lstStyle/>
          <a:p>
            <a:r>
              <a:rPr lang="en-US" sz="1600" dirty="0" smtClean="0"/>
              <a:t>*Out of 40 students</a:t>
            </a:r>
            <a:endParaRPr lang="en-US" sz="1600" dirty="0"/>
          </a:p>
        </p:txBody>
      </p:sp>
      <p:sp>
        <p:nvSpPr>
          <p:cNvPr id="7" name="TextBox 6"/>
          <p:cNvSpPr txBox="1"/>
          <p:nvPr/>
        </p:nvSpPr>
        <p:spPr>
          <a:xfrm>
            <a:off x="339623" y="5862990"/>
            <a:ext cx="4959511" cy="646331"/>
          </a:xfrm>
          <a:prstGeom prst="rect">
            <a:avLst/>
          </a:prstGeom>
          <a:noFill/>
        </p:spPr>
        <p:txBody>
          <a:bodyPr wrap="square" rtlCol="0">
            <a:spAutoFit/>
          </a:bodyPr>
          <a:lstStyle/>
          <a:p>
            <a:r>
              <a:rPr lang="en-US" dirty="0" smtClean="0"/>
              <a:t>Overall, counted more “reasons” 59 </a:t>
            </a:r>
            <a:r>
              <a:rPr lang="en-US" dirty="0" smtClean="0">
                <a:sym typeface="Wingdings"/>
              </a:rPr>
              <a:t> 66</a:t>
            </a:r>
          </a:p>
          <a:p>
            <a:endParaRPr lang="en-US" dirty="0"/>
          </a:p>
        </p:txBody>
      </p:sp>
    </p:spTree>
    <p:extLst>
      <p:ext uri="{BB962C8B-B14F-4D97-AF65-F5344CB8AC3E}">
        <p14:creationId xmlns:p14="http://schemas.microsoft.com/office/powerpoint/2010/main" val="22001635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we burn biofuels?</a:t>
            </a:r>
            <a:endParaRPr lang="en-US" dirty="0"/>
          </a:p>
        </p:txBody>
      </p:sp>
      <p:sp>
        <p:nvSpPr>
          <p:cNvPr id="3" name="Content Placeholder 2"/>
          <p:cNvSpPr>
            <a:spLocks noGrp="1"/>
          </p:cNvSpPr>
          <p:nvPr>
            <p:ph idx="1"/>
          </p:nvPr>
        </p:nvSpPr>
        <p:spPr>
          <a:xfrm>
            <a:off x="4944782" y="1443282"/>
            <a:ext cx="4036675" cy="5041869"/>
          </a:xfrm>
        </p:spPr>
        <p:txBody>
          <a:bodyPr>
            <a:normAutofit fontScale="77500" lnSpcReduction="20000"/>
          </a:bodyPr>
          <a:lstStyle/>
          <a:p>
            <a:pPr marL="0" indent="0">
              <a:lnSpc>
                <a:spcPct val="120000"/>
              </a:lnSpc>
              <a:buNone/>
            </a:pPr>
            <a:r>
              <a:rPr lang="en-US" dirty="0"/>
              <a:t>Count of reasons PRE</a:t>
            </a:r>
            <a:r>
              <a:rPr lang="en-US" dirty="0">
                <a:sym typeface="Wingdings"/>
              </a:rPr>
              <a:t>POST</a:t>
            </a:r>
            <a:endParaRPr lang="en-US" dirty="0"/>
          </a:p>
          <a:p>
            <a:pPr>
              <a:lnSpc>
                <a:spcPct val="120000"/>
              </a:lnSpc>
            </a:pPr>
            <a:r>
              <a:rPr lang="en-US" dirty="0" smtClean="0"/>
              <a:t>Biofuels are renewable, less reliant on oil 11</a:t>
            </a:r>
            <a:r>
              <a:rPr lang="en-US" dirty="0" smtClean="0">
                <a:sym typeface="Wingdings"/>
              </a:rPr>
              <a:t></a:t>
            </a:r>
            <a:r>
              <a:rPr lang="en-US" dirty="0">
                <a:sym typeface="Wingdings"/>
              </a:rPr>
              <a:t>7</a:t>
            </a:r>
            <a:endParaRPr lang="en-US" dirty="0" smtClean="0"/>
          </a:p>
          <a:p>
            <a:pPr>
              <a:lnSpc>
                <a:spcPct val="120000"/>
              </a:lnSpc>
            </a:pPr>
            <a:r>
              <a:rPr lang="en-US" dirty="0" smtClean="0"/>
              <a:t>Biofuels are better for the atmosphere 9</a:t>
            </a:r>
            <a:r>
              <a:rPr lang="en-US" dirty="0" smtClean="0">
                <a:sym typeface="Wingdings"/>
              </a:rPr>
              <a:t>15</a:t>
            </a:r>
          </a:p>
          <a:p>
            <a:pPr>
              <a:lnSpc>
                <a:spcPct val="120000"/>
              </a:lnSpc>
            </a:pPr>
            <a:r>
              <a:rPr lang="en-US" dirty="0" smtClean="0">
                <a:sym typeface="Wingdings"/>
              </a:rPr>
              <a:t>Biofuels are not better for the atmosphere 25</a:t>
            </a:r>
            <a:endParaRPr lang="en-US" dirty="0" smtClean="0"/>
          </a:p>
          <a:p>
            <a:pPr>
              <a:lnSpc>
                <a:spcPct val="120000"/>
              </a:lnSpc>
            </a:pPr>
            <a:r>
              <a:rPr lang="en-US" dirty="0" smtClean="0"/>
              <a:t>Corn and soy should be used for food 8</a:t>
            </a:r>
            <a:r>
              <a:rPr lang="en-US" dirty="0" smtClean="0">
                <a:sym typeface="Wingdings"/>
              </a:rPr>
              <a:t>13</a:t>
            </a:r>
          </a:p>
          <a:p>
            <a:pPr>
              <a:lnSpc>
                <a:spcPct val="120000"/>
              </a:lnSpc>
            </a:pPr>
            <a:r>
              <a:rPr lang="en-US" dirty="0" smtClean="0"/>
              <a:t>Biofuels are important for general or local economy 8</a:t>
            </a:r>
            <a:r>
              <a:rPr lang="en-US" dirty="0" smtClean="0">
                <a:sym typeface="Wingdings"/>
              </a:rPr>
              <a:t>12</a:t>
            </a:r>
          </a:p>
          <a:p>
            <a:pPr>
              <a:lnSpc>
                <a:spcPct val="120000"/>
              </a:lnSpc>
            </a:pPr>
            <a:r>
              <a:rPr lang="en-US" dirty="0" smtClean="0"/>
              <a:t>No reason 6</a:t>
            </a:r>
            <a:r>
              <a:rPr lang="en-US" dirty="0" smtClean="0">
                <a:sym typeface="Wingdings"/>
              </a:rPr>
              <a:t>2</a:t>
            </a:r>
            <a:endParaRPr lang="en-US" dirty="0" smtClean="0"/>
          </a:p>
        </p:txBody>
      </p:sp>
      <p:pic>
        <p:nvPicPr>
          <p:cNvPr id="7" name="Picture 6"/>
          <p:cNvPicPr>
            <a:picLocks noChangeAspect="1"/>
          </p:cNvPicPr>
          <p:nvPr/>
        </p:nvPicPr>
        <p:blipFill>
          <a:blip r:embed="rId3"/>
          <a:stretch>
            <a:fillRect/>
          </a:stretch>
        </p:blipFill>
        <p:spPr>
          <a:xfrm>
            <a:off x="60480" y="1599608"/>
            <a:ext cx="4929217" cy="3099432"/>
          </a:xfrm>
          <a:prstGeom prst="rect">
            <a:avLst/>
          </a:prstGeom>
        </p:spPr>
      </p:pic>
      <p:sp>
        <p:nvSpPr>
          <p:cNvPr id="5" name="TextBox 4"/>
          <p:cNvSpPr txBox="1"/>
          <p:nvPr/>
        </p:nvSpPr>
        <p:spPr>
          <a:xfrm>
            <a:off x="2768860" y="1784156"/>
            <a:ext cx="2120652" cy="307777"/>
          </a:xfrm>
          <a:prstGeom prst="rect">
            <a:avLst/>
          </a:prstGeom>
          <a:solidFill>
            <a:schemeClr val="bg1"/>
          </a:solidFill>
        </p:spPr>
        <p:txBody>
          <a:bodyPr wrap="square" rtlCol="0">
            <a:spAutoFit/>
          </a:bodyPr>
          <a:lstStyle/>
          <a:p>
            <a:r>
              <a:rPr lang="en-US" sz="1400" dirty="0" smtClean="0"/>
              <a:t>*Out of 40 students</a:t>
            </a:r>
            <a:endParaRPr lang="en-US" sz="1400" dirty="0"/>
          </a:p>
        </p:txBody>
      </p:sp>
      <p:sp>
        <p:nvSpPr>
          <p:cNvPr id="9" name="TextBox 8"/>
          <p:cNvSpPr txBox="1"/>
          <p:nvPr/>
        </p:nvSpPr>
        <p:spPr>
          <a:xfrm>
            <a:off x="118129" y="5877758"/>
            <a:ext cx="4959511" cy="646331"/>
          </a:xfrm>
          <a:prstGeom prst="rect">
            <a:avLst/>
          </a:prstGeom>
          <a:noFill/>
        </p:spPr>
        <p:txBody>
          <a:bodyPr wrap="square" rtlCol="0">
            <a:spAutoFit/>
          </a:bodyPr>
          <a:lstStyle/>
          <a:p>
            <a:r>
              <a:rPr lang="en-US" dirty="0" smtClean="0"/>
              <a:t>Overall, counted more “reasons” 48 </a:t>
            </a:r>
            <a:r>
              <a:rPr lang="en-US" dirty="0" smtClean="0">
                <a:sym typeface="Wingdings"/>
              </a:rPr>
              <a:t> 57</a:t>
            </a:r>
          </a:p>
          <a:p>
            <a:endParaRPr lang="en-US" dirty="0"/>
          </a:p>
        </p:txBody>
      </p:sp>
    </p:spTree>
    <p:extLst>
      <p:ext uri="{BB962C8B-B14F-4D97-AF65-F5344CB8AC3E}">
        <p14:creationId xmlns:p14="http://schemas.microsoft.com/office/powerpoint/2010/main" val="7043340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esearch to inform teaching</a:t>
            </a:r>
            <a:endParaRPr lang="en-US" dirty="0"/>
          </a:p>
        </p:txBody>
      </p:sp>
      <p:sp>
        <p:nvSpPr>
          <p:cNvPr id="3" name="Content Placeholder 2"/>
          <p:cNvSpPr>
            <a:spLocks noGrp="1"/>
          </p:cNvSpPr>
          <p:nvPr>
            <p:ph idx="1"/>
          </p:nvPr>
        </p:nvSpPr>
        <p:spPr/>
        <p:txBody>
          <a:bodyPr/>
          <a:lstStyle/>
          <a:p>
            <a:pPr>
              <a:lnSpc>
                <a:spcPct val="100000"/>
              </a:lnSpc>
            </a:pPr>
            <a:r>
              <a:rPr lang="en-US" dirty="0" smtClean="0"/>
              <a:t>First years’ research primarily observational – understanding students</a:t>
            </a:r>
          </a:p>
          <a:p>
            <a:pPr>
              <a:lnSpc>
                <a:spcPct val="100000"/>
              </a:lnSpc>
            </a:pPr>
            <a:r>
              <a:rPr lang="en-US" dirty="0" smtClean="0"/>
              <a:t>Based on this year’s research we are:</a:t>
            </a:r>
          </a:p>
          <a:p>
            <a:pPr marL="401638">
              <a:lnSpc>
                <a:spcPct val="100000"/>
              </a:lnSpc>
              <a:buNone/>
            </a:pPr>
            <a:r>
              <a:rPr lang="en-US" dirty="0" smtClean="0"/>
              <a:t>- asking students to find relevant information/media</a:t>
            </a:r>
          </a:p>
          <a:p>
            <a:pPr marL="401638">
              <a:lnSpc>
                <a:spcPct val="100000"/>
              </a:lnSpc>
              <a:buNone/>
            </a:pPr>
            <a:r>
              <a:rPr lang="en-US" dirty="0" smtClean="0"/>
              <a:t>- Creating more scaffolding for evaluating media</a:t>
            </a:r>
          </a:p>
          <a:p>
            <a:pPr marL="401638">
              <a:lnSpc>
                <a:spcPct val="100000"/>
              </a:lnSpc>
              <a:buFontTx/>
              <a:buChar char="-"/>
            </a:pPr>
            <a:r>
              <a:rPr lang="en-US" dirty="0" smtClean="0"/>
              <a:t>Refining our heuristic for students’ forming opinions and critically evaluating issues</a:t>
            </a:r>
          </a:p>
        </p:txBody>
      </p:sp>
    </p:spTree>
    <p:extLst>
      <p:ext uri="{BB962C8B-B14F-4D97-AF65-F5344CB8AC3E}">
        <p14:creationId xmlns:p14="http://schemas.microsoft.com/office/powerpoint/2010/main" val="2122042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4724400"/>
            <a:ext cx="1493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3352800"/>
            <a:ext cx="21336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62400" y="3200400"/>
            <a:ext cx="18684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4000" y="4724400"/>
            <a:ext cx="22987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759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New approach to the class</a:t>
            </a:r>
            <a:endParaRPr lang="en-US" b="1" dirty="0">
              <a:latin typeface="+mn-lt"/>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Piloted in Fall 2014</a:t>
            </a:r>
          </a:p>
          <a:p>
            <a:pPr marL="0" indent="0">
              <a:buNone/>
            </a:pPr>
            <a:r>
              <a:rPr lang="en-US" dirty="0" smtClean="0"/>
              <a:t>Revised pilot planned for Fall 2015</a:t>
            </a:r>
            <a:endParaRPr lang="en-US" dirty="0"/>
          </a:p>
        </p:txBody>
      </p:sp>
    </p:spTree>
    <p:extLst>
      <p:ext uri="{BB962C8B-B14F-4D97-AF65-F5344CB8AC3E}">
        <p14:creationId xmlns:p14="http://schemas.microsoft.com/office/powerpoint/2010/main" val="27129649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22547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Preliminary, based on random sample of 40 out of 200 students (20%)</a:t>
            </a:r>
          </a:p>
          <a:p>
            <a:pPr marL="0" indent="0">
              <a:buNone/>
            </a:pPr>
            <a:endParaRPr lang="en-US" dirty="0"/>
          </a:p>
        </p:txBody>
      </p:sp>
      <p:sp>
        <p:nvSpPr>
          <p:cNvPr id="5" name="Title 1"/>
          <p:cNvSpPr txBox="1">
            <a:spLocks/>
          </p:cNvSpPr>
          <p:nvPr/>
        </p:nvSpPr>
        <p:spPr>
          <a:xfrm>
            <a:off x="776696" y="53355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Preliminary results – opinions pre/post</a:t>
            </a:r>
            <a:endParaRPr lang="en-US" sz="3600" b="1" dirty="0">
              <a:latin typeface="+mn-lt"/>
            </a:endParaRPr>
          </a:p>
        </p:txBody>
      </p:sp>
      <p:sp>
        <p:nvSpPr>
          <p:cNvPr id="8" name="TextBox 7"/>
          <p:cNvSpPr txBox="1"/>
          <p:nvPr/>
        </p:nvSpPr>
        <p:spPr>
          <a:xfrm>
            <a:off x="5315849" y="5922063"/>
            <a:ext cx="3588199" cy="400110"/>
          </a:xfrm>
          <a:prstGeom prst="rect">
            <a:avLst/>
          </a:prstGeom>
          <a:noFill/>
        </p:spPr>
        <p:txBody>
          <a:bodyPr wrap="square" rtlCol="0">
            <a:spAutoFit/>
          </a:bodyPr>
          <a:lstStyle/>
          <a:p>
            <a:r>
              <a:rPr lang="en-US" sz="2000" b="1" dirty="0" smtClean="0"/>
              <a:t>Olivia </a:t>
            </a:r>
            <a:r>
              <a:rPr lang="en-US" sz="2000" b="1" dirty="0" err="1" smtClean="0"/>
              <a:t>Straka</a:t>
            </a:r>
            <a:r>
              <a:rPr lang="en-US" sz="2000" dirty="0" smtClean="0"/>
              <a:t>, Karen Cannon</a:t>
            </a:r>
            <a:endParaRPr lang="en-US" sz="2000" dirty="0"/>
          </a:p>
        </p:txBody>
      </p:sp>
    </p:spTree>
    <p:extLst>
      <p:ext uri="{BB962C8B-B14F-4D97-AF65-F5344CB8AC3E}">
        <p14:creationId xmlns:p14="http://schemas.microsoft.com/office/powerpoint/2010/main" val="27094134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Preliminary results – Interview Analysis</a:t>
            </a:r>
            <a:endParaRPr lang="en-US" sz="3600" b="1" dirty="0">
              <a:latin typeface="+mn-lt"/>
            </a:endParaRPr>
          </a:p>
        </p:txBody>
      </p:sp>
      <p:sp>
        <p:nvSpPr>
          <p:cNvPr id="3" name="Content Placeholder 2"/>
          <p:cNvSpPr>
            <a:spLocks noGrp="1"/>
          </p:cNvSpPr>
          <p:nvPr>
            <p:ph idx="1"/>
          </p:nvPr>
        </p:nvSpPr>
        <p:spPr/>
        <p:txBody>
          <a:bodyPr/>
          <a:lstStyle/>
          <a:p>
            <a:pPr marL="0" indent="0">
              <a:buNone/>
            </a:pPr>
            <a:r>
              <a:rPr lang="en-US" dirty="0" smtClean="0"/>
              <a:t>43 student clinical interviews</a:t>
            </a:r>
          </a:p>
          <a:p>
            <a:pPr marL="0" indent="0">
              <a:buNone/>
            </a:pPr>
            <a:r>
              <a:rPr lang="en-US" dirty="0" smtClean="0"/>
              <a:t>Asked to evaluate trustworthiness and bias in ~4 articles</a:t>
            </a:r>
          </a:p>
        </p:txBody>
      </p:sp>
      <p:sp>
        <p:nvSpPr>
          <p:cNvPr id="4" name="TextBox 3"/>
          <p:cNvSpPr txBox="1"/>
          <p:nvPr/>
        </p:nvSpPr>
        <p:spPr>
          <a:xfrm>
            <a:off x="6009864" y="5862990"/>
            <a:ext cx="2908951" cy="369206"/>
          </a:xfrm>
          <a:prstGeom prst="rect">
            <a:avLst/>
          </a:prstGeom>
          <a:noFill/>
        </p:spPr>
        <p:txBody>
          <a:bodyPr wrap="square" rtlCol="0">
            <a:spAutoFit/>
          </a:bodyPr>
          <a:lstStyle/>
          <a:p>
            <a:r>
              <a:rPr lang="en-US" b="1" dirty="0" smtClean="0"/>
              <a:t>Ashley </a:t>
            </a:r>
            <a:r>
              <a:rPr lang="en-US" b="1" dirty="0" err="1" smtClean="0"/>
              <a:t>Alred</a:t>
            </a:r>
            <a:r>
              <a:rPr lang="en-US" b="1" dirty="0" smtClean="0"/>
              <a:t>, </a:t>
            </a:r>
            <a:r>
              <a:rPr lang="en-US" dirty="0" smtClean="0"/>
              <a:t>Tina Vo</a:t>
            </a:r>
            <a:endParaRPr lang="en-US" dirty="0"/>
          </a:p>
        </p:txBody>
      </p:sp>
    </p:spTree>
    <p:extLst>
      <p:ext uri="{BB962C8B-B14F-4D97-AF65-F5344CB8AC3E}">
        <p14:creationId xmlns:p14="http://schemas.microsoft.com/office/powerpoint/2010/main" val="36122979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Preliminary results – Interview Analysis</a:t>
            </a:r>
            <a:endParaRPr lang="en-US" sz="3600" b="1" dirty="0">
              <a:latin typeface="+mn-lt"/>
            </a:endParaRPr>
          </a:p>
        </p:txBody>
      </p:sp>
      <p:sp>
        <p:nvSpPr>
          <p:cNvPr id="3" name="Content Placeholder 2"/>
          <p:cNvSpPr>
            <a:spLocks noGrp="1"/>
          </p:cNvSpPr>
          <p:nvPr>
            <p:ph idx="1"/>
          </p:nvPr>
        </p:nvSpPr>
        <p:spPr/>
        <p:txBody>
          <a:bodyPr>
            <a:normAutofit/>
          </a:bodyPr>
          <a:lstStyle/>
          <a:p>
            <a:pPr marL="0" indent="0">
              <a:buNone/>
            </a:pPr>
            <a:r>
              <a:rPr lang="en-US" dirty="0"/>
              <a:t>Students </a:t>
            </a:r>
            <a:r>
              <a:rPr lang="en-US" dirty="0" smtClean="0"/>
              <a:t>evaluate articles based on:</a:t>
            </a:r>
            <a:endParaRPr lang="en-US" dirty="0"/>
          </a:p>
          <a:p>
            <a:pPr marL="2054225" indent="-1660525">
              <a:buNone/>
            </a:pPr>
            <a:r>
              <a:rPr lang="en-US" dirty="0" smtClean="0"/>
              <a:t>Language</a:t>
            </a:r>
            <a:r>
              <a:rPr lang="en-US" dirty="0"/>
              <a:t>: the author’s tone, emotive language, perceived “attitude”</a:t>
            </a:r>
          </a:p>
          <a:p>
            <a:pPr marL="2054225" indent="-1660525">
              <a:buNone/>
            </a:pPr>
            <a:r>
              <a:rPr lang="en-US" dirty="0" smtClean="0"/>
              <a:t>Evidence</a:t>
            </a:r>
            <a:r>
              <a:rPr lang="en-US" dirty="0"/>
              <a:t>: completeness of data, type of evidence, misrepresentation of data</a:t>
            </a:r>
          </a:p>
          <a:p>
            <a:pPr marL="2054225" indent="-1660525">
              <a:buNone/>
            </a:pPr>
            <a:r>
              <a:rPr lang="en-US" dirty="0" smtClean="0"/>
              <a:t>Motivation</a:t>
            </a:r>
            <a:r>
              <a:rPr lang="en-US" dirty="0"/>
              <a:t>: underlying interest of the author, publisher, or funder</a:t>
            </a:r>
          </a:p>
          <a:p>
            <a:pPr marL="2054225" indent="-1660525">
              <a:buNone/>
            </a:pPr>
            <a:r>
              <a:rPr lang="en-US" dirty="0" smtClean="0"/>
              <a:t>Social </a:t>
            </a:r>
            <a:r>
              <a:rPr lang="en-US" dirty="0"/>
              <a:t>Aspects: taking note of the author’s affiliation, experience</a:t>
            </a:r>
          </a:p>
        </p:txBody>
      </p:sp>
      <p:sp>
        <p:nvSpPr>
          <p:cNvPr id="4" name="TextBox 3"/>
          <p:cNvSpPr txBox="1"/>
          <p:nvPr/>
        </p:nvSpPr>
        <p:spPr>
          <a:xfrm>
            <a:off x="6009864" y="5862990"/>
            <a:ext cx="2908951" cy="369206"/>
          </a:xfrm>
          <a:prstGeom prst="rect">
            <a:avLst/>
          </a:prstGeom>
          <a:noFill/>
        </p:spPr>
        <p:txBody>
          <a:bodyPr wrap="square" rtlCol="0">
            <a:spAutoFit/>
          </a:bodyPr>
          <a:lstStyle/>
          <a:p>
            <a:r>
              <a:rPr lang="en-US" b="1" dirty="0" smtClean="0"/>
              <a:t>Ashley </a:t>
            </a:r>
            <a:r>
              <a:rPr lang="en-US" b="1" dirty="0" err="1" smtClean="0"/>
              <a:t>Alred</a:t>
            </a:r>
            <a:endParaRPr lang="en-US" dirty="0"/>
          </a:p>
        </p:txBody>
      </p:sp>
    </p:spTree>
    <p:extLst>
      <p:ext uri="{BB962C8B-B14F-4D97-AF65-F5344CB8AC3E}">
        <p14:creationId xmlns:p14="http://schemas.microsoft.com/office/powerpoint/2010/main" val="43068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Preliminary results – Pre/post test</a:t>
            </a:r>
            <a:endParaRPr lang="en-US" sz="4000" b="1" dirty="0">
              <a:latin typeface="+mn-lt"/>
            </a:endParaRPr>
          </a:p>
        </p:txBody>
      </p:sp>
      <p:sp>
        <p:nvSpPr>
          <p:cNvPr id="3" name="Content Placeholder 2"/>
          <p:cNvSpPr>
            <a:spLocks noGrp="1"/>
          </p:cNvSpPr>
          <p:nvPr>
            <p:ph idx="1"/>
          </p:nvPr>
        </p:nvSpPr>
        <p:spPr>
          <a:xfrm>
            <a:off x="469704" y="1580201"/>
            <a:ext cx="8045646" cy="4917823"/>
          </a:xfrm>
        </p:spPr>
        <p:txBody>
          <a:bodyPr>
            <a:normAutofit lnSpcReduction="10000"/>
          </a:bodyPr>
          <a:lstStyle/>
          <a:p>
            <a:pPr marL="0" indent="0">
              <a:buNone/>
            </a:pPr>
            <a:r>
              <a:rPr lang="en-US" dirty="0" smtClean="0"/>
              <a:t>Scientific Habits of Mind Survey, </a:t>
            </a:r>
            <a:r>
              <a:rPr lang="en-US" sz="1800" dirty="0" err="1" smtClean="0"/>
              <a:t>Calik</a:t>
            </a:r>
            <a:r>
              <a:rPr lang="en-US" sz="1800" dirty="0" smtClean="0"/>
              <a:t> et al 2012, </a:t>
            </a:r>
            <a:r>
              <a:rPr lang="en-US" sz="1800" dirty="0" err="1" smtClean="0"/>
              <a:t>Calik</a:t>
            </a:r>
            <a:r>
              <a:rPr lang="en-US" sz="1800" dirty="0" smtClean="0"/>
              <a:t> et al 2013</a:t>
            </a:r>
          </a:p>
          <a:p>
            <a:pPr marL="0" indent="0">
              <a:buNone/>
            </a:pPr>
            <a:r>
              <a:rPr lang="en-US" dirty="0" err="1"/>
              <a:t>Likert</a:t>
            </a:r>
            <a:r>
              <a:rPr lang="en-US" dirty="0"/>
              <a:t> Scale, 23 items</a:t>
            </a:r>
          </a:p>
          <a:p>
            <a:pPr marL="0" indent="0">
              <a:buNone/>
            </a:pPr>
            <a:r>
              <a:rPr lang="en-US" dirty="0" smtClean="0"/>
              <a:t>Measured student attributes of: </a:t>
            </a:r>
          </a:p>
          <a:p>
            <a:pPr marL="0" indent="0">
              <a:buNone/>
            </a:pPr>
            <a:r>
              <a:rPr lang="en-US" b="1" i="1" dirty="0" smtClean="0"/>
              <a:t>     Open-mindedness *</a:t>
            </a:r>
            <a:endParaRPr lang="en-US" b="1" i="1" dirty="0"/>
          </a:p>
          <a:p>
            <a:pPr marL="0" indent="0">
              <a:buNone/>
            </a:pPr>
            <a:r>
              <a:rPr lang="en-US" b="1" i="1" dirty="0"/>
              <a:t> </a:t>
            </a:r>
            <a:r>
              <a:rPr lang="en-US" b="1" i="1" dirty="0" smtClean="0"/>
              <a:t>    </a:t>
            </a:r>
            <a:r>
              <a:rPr lang="en-US" i="1" dirty="0" smtClean="0"/>
              <a:t>Skepticism</a:t>
            </a:r>
          </a:p>
          <a:p>
            <a:pPr marL="0" indent="0">
              <a:buNone/>
            </a:pPr>
            <a:r>
              <a:rPr lang="en-US" b="1" i="1" dirty="0" smtClean="0"/>
              <a:t>     Rationality*</a:t>
            </a:r>
          </a:p>
          <a:p>
            <a:pPr marL="0" indent="0">
              <a:buNone/>
            </a:pPr>
            <a:r>
              <a:rPr lang="en-US" b="1" i="1" dirty="0" smtClean="0"/>
              <a:t>     Objectivity*</a:t>
            </a:r>
          </a:p>
          <a:p>
            <a:pPr marL="0" indent="0">
              <a:buNone/>
            </a:pPr>
            <a:r>
              <a:rPr lang="en-US" i="1" dirty="0" smtClean="0"/>
              <a:t>     Curiosity</a:t>
            </a:r>
          </a:p>
          <a:p>
            <a:pPr marL="0" indent="0">
              <a:buNone/>
            </a:pPr>
            <a:endParaRPr lang="en-US" i="1" dirty="0" smtClean="0"/>
          </a:p>
          <a:p>
            <a:pPr marL="0" indent="0">
              <a:buNone/>
            </a:pPr>
            <a:r>
              <a:rPr lang="en-US" b="1" dirty="0" smtClean="0"/>
              <a:t>*indicates significant increase pre to post</a:t>
            </a:r>
          </a:p>
        </p:txBody>
      </p:sp>
      <p:sp>
        <p:nvSpPr>
          <p:cNvPr id="4" name="TextBox 3"/>
          <p:cNvSpPr txBox="1"/>
          <p:nvPr/>
        </p:nvSpPr>
        <p:spPr>
          <a:xfrm>
            <a:off x="7305793" y="5862990"/>
            <a:ext cx="1613022" cy="377614"/>
          </a:xfrm>
          <a:prstGeom prst="rect">
            <a:avLst/>
          </a:prstGeom>
          <a:noFill/>
        </p:spPr>
        <p:txBody>
          <a:bodyPr wrap="square" rtlCol="0">
            <a:spAutoFit/>
          </a:bodyPr>
          <a:lstStyle/>
          <a:p>
            <a:r>
              <a:rPr lang="en-US" dirty="0" smtClean="0"/>
              <a:t>Cory Forbes</a:t>
            </a:r>
            <a:endParaRPr lang="en-US" dirty="0"/>
          </a:p>
        </p:txBody>
      </p:sp>
    </p:spTree>
    <p:extLst>
      <p:ext uri="{BB962C8B-B14F-4D97-AF65-F5344CB8AC3E}">
        <p14:creationId xmlns:p14="http://schemas.microsoft.com/office/powerpoint/2010/main" val="986763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Preliminary results</a:t>
            </a:r>
            <a:endParaRPr lang="en-US" b="1" dirty="0">
              <a:latin typeface="+mn-lt"/>
            </a:endParaRPr>
          </a:p>
        </p:txBody>
      </p:sp>
      <p:sp>
        <p:nvSpPr>
          <p:cNvPr id="3" name="Content Placeholder 2"/>
          <p:cNvSpPr>
            <a:spLocks noGrp="1"/>
          </p:cNvSpPr>
          <p:nvPr>
            <p:ph idx="1"/>
          </p:nvPr>
        </p:nvSpPr>
        <p:spPr>
          <a:xfrm>
            <a:off x="469704" y="1577990"/>
            <a:ext cx="4917608" cy="2443959"/>
          </a:xfrm>
        </p:spPr>
        <p:txBody>
          <a:bodyPr>
            <a:noAutofit/>
          </a:bodyPr>
          <a:lstStyle/>
          <a:p>
            <a:pPr marL="0" indent="0">
              <a:lnSpc>
                <a:spcPct val="100000"/>
              </a:lnSpc>
              <a:buNone/>
            </a:pPr>
            <a:r>
              <a:rPr lang="en-GB" sz="2200" dirty="0" smtClean="0"/>
              <a:t>Example items:</a:t>
            </a:r>
          </a:p>
          <a:p>
            <a:pPr marL="0" indent="0">
              <a:lnSpc>
                <a:spcPct val="100000"/>
              </a:lnSpc>
              <a:buNone/>
            </a:pPr>
            <a:r>
              <a:rPr lang="en-GB" sz="2200" dirty="0" smtClean="0"/>
              <a:t>Open-mindedness - </a:t>
            </a:r>
            <a:r>
              <a:rPr lang="en-GB" sz="2200" dirty="0"/>
              <a:t>If new scientific studies produced evidence that use of fluoride in municipal water causes defects in tooth enamel, it is reasonable to consider the use of non-fluoridated water.</a:t>
            </a:r>
            <a:r>
              <a:rPr lang="en-US" sz="2200" dirty="0"/>
              <a:t> </a:t>
            </a:r>
            <a:endParaRPr lang="en-GB" sz="2200" dirty="0" smtClean="0"/>
          </a:p>
        </p:txBody>
      </p:sp>
      <p:pic>
        <p:nvPicPr>
          <p:cNvPr id="4" name="Picture 3"/>
          <p:cNvPicPr>
            <a:picLocks noChangeAspect="1"/>
          </p:cNvPicPr>
          <p:nvPr/>
        </p:nvPicPr>
        <p:blipFill>
          <a:blip r:embed="rId2"/>
          <a:stretch>
            <a:fillRect/>
          </a:stretch>
        </p:blipFill>
        <p:spPr>
          <a:xfrm>
            <a:off x="5589735" y="432900"/>
            <a:ext cx="3554265" cy="2511397"/>
          </a:xfrm>
          <a:prstGeom prst="rect">
            <a:avLst/>
          </a:prstGeom>
        </p:spPr>
      </p:pic>
      <p:sp>
        <p:nvSpPr>
          <p:cNvPr id="5" name="Rectangle 4"/>
          <p:cNvSpPr/>
          <p:nvPr/>
        </p:nvSpPr>
        <p:spPr>
          <a:xfrm>
            <a:off x="461769" y="4134440"/>
            <a:ext cx="4703075" cy="2123658"/>
          </a:xfrm>
          <a:prstGeom prst="rect">
            <a:avLst/>
          </a:prstGeom>
        </p:spPr>
        <p:txBody>
          <a:bodyPr wrap="square">
            <a:spAutoFit/>
          </a:bodyPr>
          <a:lstStyle/>
          <a:p>
            <a:r>
              <a:rPr lang="en-GB" sz="2200" dirty="0"/>
              <a:t>Rationality- The use of colloidal silver may lead to ill-health such as kidney damage, because it contains a lot of silver ions that are deposited in our organs.</a:t>
            </a:r>
          </a:p>
          <a:p>
            <a:r>
              <a:rPr lang="en-US" sz="2200" dirty="0"/>
              <a:t> </a:t>
            </a:r>
          </a:p>
        </p:txBody>
      </p:sp>
      <p:sp>
        <p:nvSpPr>
          <p:cNvPr id="6" name="TextBox 5"/>
          <p:cNvSpPr txBox="1"/>
          <p:nvPr/>
        </p:nvSpPr>
        <p:spPr>
          <a:xfrm>
            <a:off x="5945284" y="3117491"/>
            <a:ext cx="2982262" cy="369332"/>
          </a:xfrm>
          <a:prstGeom prst="rect">
            <a:avLst/>
          </a:prstGeom>
          <a:noFill/>
        </p:spPr>
        <p:txBody>
          <a:bodyPr wrap="square" rtlCol="0">
            <a:spAutoFit/>
          </a:bodyPr>
          <a:lstStyle/>
          <a:p>
            <a:r>
              <a:rPr lang="en-US" dirty="0" smtClean="0"/>
              <a:t>1            2             3               4</a:t>
            </a:r>
            <a:endParaRPr lang="en-US" dirty="0"/>
          </a:p>
        </p:txBody>
      </p:sp>
      <p:sp>
        <p:nvSpPr>
          <p:cNvPr id="7" name="TextBox 6"/>
          <p:cNvSpPr txBox="1"/>
          <p:nvPr/>
        </p:nvSpPr>
        <p:spPr>
          <a:xfrm>
            <a:off x="5906803" y="3810267"/>
            <a:ext cx="2963021" cy="369332"/>
          </a:xfrm>
          <a:prstGeom prst="rect">
            <a:avLst/>
          </a:prstGeom>
          <a:noFill/>
        </p:spPr>
        <p:txBody>
          <a:bodyPr wrap="square" rtlCol="0">
            <a:spAutoFit/>
          </a:bodyPr>
          <a:lstStyle/>
          <a:p>
            <a:r>
              <a:rPr lang="en-US" dirty="0" smtClean="0"/>
              <a:t>*Note negative scoring</a:t>
            </a:r>
            <a:endParaRPr lang="en-US" dirty="0"/>
          </a:p>
        </p:txBody>
      </p:sp>
    </p:spTree>
    <p:extLst>
      <p:ext uri="{BB962C8B-B14F-4D97-AF65-F5344CB8AC3E}">
        <p14:creationId xmlns:p14="http://schemas.microsoft.com/office/powerpoint/2010/main" val="687949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Preliminary results</a:t>
            </a:r>
            <a:endParaRPr lang="en-US" b="1"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1078822173"/>
              </p:ext>
            </p:extLst>
          </p:nvPr>
        </p:nvGraphicFramePr>
        <p:xfrm>
          <a:off x="370976" y="1593555"/>
          <a:ext cx="8364165" cy="2190987"/>
        </p:xfrm>
        <a:graphic>
          <a:graphicData uri="http://schemas.openxmlformats.org/drawingml/2006/table">
            <a:tbl>
              <a:tblPr/>
              <a:tblGrid>
                <a:gridCol w="821929"/>
                <a:gridCol w="1750876"/>
                <a:gridCol w="1481511"/>
                <a:gridCol w="1443030"/>
                <a:gridCol w="1423790"/>
                <a:gridCol w="1443029"/>
              </a:tblGrid>
              <a:tr h="367791">
                <a:tc>
                  <a:txBody>
                    <a:bodyPr/>
                    <a:lstStyle/>
                    <a:p>
                      <a:pPr algn="l" fontAlgn="b"/>
                      <a:endParaRPr lang="en-US" sz="2400" b="1" i="0" u="none" strike="noStrike">
                        <a:solidFill>
                          <a:srgbClr val="000000"/>
                        </a:solidFill>
                        <a:effectLst/>
                        <a:latin typeface="Calibri"/>
                      </a:endParaRPr>
                    </a:p>
                  </a:txBody>
                  <a:tcPr marL="12700" marR="12700" marT="12700" marB="0" anchor="b">
                    <a:lnL>
                      <a:noFill/>
                    </a:lnL>
                    <a:lnR>
                      <a:noFill/>
                    </a:lnR>
                    <a:lnT>
                      <a:noFill/>
                    </a:lnT>
                    <a:lnB>
                      <a:noFill/>
                    </a:lnB>
                  </a:tcPr>
                </a:tc>
                <a:tc gridSpan="5">
                  <a:txBody>
                    <a:bodyPr/>
                    <a:lstStyle/>
                    <a:p>
                      <a:pPr algn="ctr" fontAlgn="b"/>
                      <a:r>
                        <a:rPr lang="en-US" sz="2400" b="1" i="0" u="none" strike="noStrike" dirty="0" smtClean="0">
                          <a:solidFill>
                            <a:srgbClr val="000000"/>
                          </a:solidFill>
                          <a:effectLst/>
                          <a:latin typeface="Calibri"/>
                        </a:rPr>
                        <a:t>MEANS (bold = sig</a:t>
                      </a:r>
                      <a:r>
                        <a:rPr lang="en-US" sz="2400" b="1" i="0" u="none" strike="noStrike" baseline="0" dirty="0" smtClean="0">
                          <a:solidFill>
                            <a:srgbClr val="000000"/>
                          </a:solidFill>
                          <a:effectLst/>
                          <a:latin typeface="Calibri"/>
                        </a:rPr>
                        <a:t> </a:t>
                      </a:r>
                      <a:r>
                        <a:rPr lang="en-US" sz="2400" b="1" i="0" u="none" strike="noStrike" dirty="0" smtClean="0">
                          <a:solidFill>
                            <a:srgbClr val="000000"/>
                          </a:solidFill>
                          <a:effectLst/>
                          <a:latin typeface="Calibri"/>
                        </a:rPr>
                        <a:t>diff P&lt;0.001)</a:t>
                      </a:r>
                      <a:endParaRPr lang="en-US" sz="2400" b="1"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1055607">
                <a:tc>
                  <a:txBody>
                    <a:bodyPr/>
                    <a:lstStyle/>
                    <a:p>
                      <a:pPr algn="l"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Open-</a:t>
                      </a:r>
                      <a:r>
                        <a:rPr lang="en-US" sz="2400" b="1" i="0" u="none" strike="noStrike" dirty="0" smtClean="0">
                          <a:solidFill>
                            <a:srgbClr val="000000"/>
                          </a:solidFill>
                          <a:effectLst/>
                          <a:latin typeface="Calibri"/>
                        </a:rPr>
                        <a:t>mindedness</a:t>
                      </a:r>
                      <a:endParaRPr lang="en-US" sz="24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Skepticism</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Rationality</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Objectivity</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Curiosity</a:t>
                      </a:r>
                    </a:p>
                  </a:txBody>
                  <a:tcPr marL="12700" marR="12700" marT="12700" marB="0" anchor="b">
                    <a:lnL>
                      <a:noFill/>
                    </a:lnL>
                    <a:lnR>
                      <a:noFill/>
                    </a:lnR>
                    <a:lnT>
                      <a:noFill/>
                    </a:lnT>
                    <a:lnB>
                      <a:noFill/>
                    </a:lnB>
                  </a:tcPr>
                </a:tc>
              </a:tr>
              <a:tr h="367791">
                <a:tc>
                  <a:txBody>
                    <a:bodyPr/>
                    <a:lstStyle/>
                    <a:p>
                      <a:pPr algn="l" fontAlgn="b"/>
                      <a:r>
                        <a:rPr lang="en-US" sz="2400" b="0" i="0" u="none" strike="noStrike">
                          <a:solidFill>
                            <a:srgbClr val="000000"/>
                          </a:solidFill>
                          <a:effectLst/>
                          <a:latin typeface="Calibri"/>
                        </a:rPr>
                        <a:t>Pre</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2.27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2.15</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2.42</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1.80</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1.83</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67791">
                <a:tc>
                  <a:txBody>
                    <a:bodyPr/>
                    <a:lstStyle/>
                    <a:p>
                      <a:pPr algn="l" fontAlgn="b"/>
                      <a:r>
                        <a:rPr lang="en-US" sz="2400" b="0" i="0" u="none" strike="noStrike">
                          <a:solidFill>
                            <a:srgbClr val="000000"/>
                          </a:solidFill>
                          <a:effectLst/>
                          <a:latin typeface="Calibri"/>
                        </a:rPr>
                        <a:t>Post</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2.17</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2.12</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2.28</a:t>
                      </a:r>
                    </a:p>
                  </a:txBody>
                  <a:tcPr marL="12700" marR="12700" marT="12700" marB="0" anchor="b">
                    <a:lnL>
                      <a:noFill/>
                    </a:lnL>
                    <a:lnR>
                      <a:noFill/>
                    </a:lnR>
                    <a:lnT>
                      <a:noFill/>
                    </a:lnT>
                    <a:lnB>
                      <a:noFill/>
                    </a:lnB>
                  </a:tcPr>
                </a:tc>
                <a:tc>
                  <a:txBody>
                    <a:bodyPr/>
                    <a:lstStyle/>
                    <a:p>
                      <a:pPr algn="ctr" fontAlgn="b"/>
                      <a:r>
                        <a:rPr lang="en-US" sz="2400" b="1" i="0" u="none" strike="noStrike" dirty="0">
                          <a:solidFill>
                            <a:srgbClr val="000000"/>
                          </a:solidFill>
                          <a:effectLst/>
                          <a:latin typeface="Calibri"/>
                        </a:rPr>
                        <a:t>1.65</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1.85</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
        <p:nvSpPr>
          <p:cNvPr id="10" name="TextBox 9"/>
          <p:cNvSpPr txBox="1"/>
          <p:nvPr/>
        </p:nvSpPr>
        <p:spPr>
          <a:xfrm>
            <a:off x="327087" y="4272118"/>
            <a:ext cx="7696160" cy="830997"/>
          </a:xfrm>
          <a:prstGeom prst="rect">
            <a:avLst/>
          </a:prstGeom>
          <a:noFill/>
        </p:spPr>
        <p:txBody>
          <a:bodyPr wrap="square" rtlCol="0">
            <a:spAutoFit/>
          </a:bodyPr>
          <a:lstStyle/>
          <a:p>
            <a:r>
              <a:rPr lang="en-US" sz="2400" dirty="0" smtClean="0"/>
              <a:t>&lt;2.5 to 1 = higher in the attribute</a:t>
            </a:r>
          </a:p>
          <a:p>
            <a:r>
              <a:rPr lang="en-US" sz="2400" dirty="0" smtClean="0"/>
              <a:t> &gt;2.5 to 4 = lower in the attribute</a:t>
            </a:r>
            <a:endParaRPr lang="en-US" sz="2400" dirty="0"/>
          </a:p>
        </p:txBody>
      </p:sp>
    </p:spTree>
    <p:extLst>
      <p:ext uri="{BB962C8B-B14F-4D97-AF65-F5344CB8AC3E}">
        <p14:creationId xmlns:p14="http://schemas.microsoft.com/office/powerpoint/2010/main" val="10314170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Preliminary results – Interview Analysis</a:t>
            </a:r>
            <a:endParaRPr lang="en-US" sz="3600" b="1" dirty="0">
              <a:latin typeface="+mn-lt"/>
            </a:endParaRPr>
          </a:p>
        </p:txBody>
      </p:sp>
      <p:sp>
        <p:nvSpPr>
          <p:cNvPr id="3" name="Content Placeholder 2"/>
          <p:cNvSpPr>
            <a:spLocks noGrp="1"/>
          </p:cNvSpPr>
          <p:nvPr>
            <p:ph idx="1"/>
          </p:nvPr>
        </p:nvSpPr>
        <p:spPr/>
        <p:txBody>
          <a:bodyPr>
            <a:normAutofit fontScale="92500"/>
          </a:bodyPr>
          <a:lstStyle/>
          <a:p>
            <a:r>
              <a:rPr lang="en-US" dirty="0"/>
              <a:t>The three most common categories students discussed were Language, Evidence, and </a:t>
            </a:r>
            <a:r>
              <a:rPr lang="en-US" dirty="0" smtClean="0"/>
              <a:t>Motivation</a:t>
            </a:r>
            <a:endParaRPr lang="en-US" dirty="0"/>
          </a:p>
          <a:p>
            <a:r>
              <a:rPr lang="en-US" dirty="0" smtClean="0"/>
              <a:t>Most </a:t>
            </a:r>
            <a:r>
              <a:rPr lang="en-US" dirty="0"/>
              <a:t>students were able to discuss elements captured by multiple </a:t>
            </a:r>
            <a:r>
              <a:rPr lang="en-US" dirty="0" smtClean="0"/>
              <a:t>categories</a:t>
            </a:r>
          </a:p>
          <a:p>
            <a:r>
              <a:rPr lang="en-US" dirty="0" smtClean="0"/>
              <a:t>Overall, </a:t>
            </a:r>
            <a:r>
              <a:rPr lang="en-US" dirty="0"/>
              <a:t>students tend to provide shallow explanations of why they find an article to be trustworthy and neglect to provide specific, critical examples from the text or own knowledge to support their </a:t>
            </a:r>
            <a:r>
              <a:rPr lang="en-US" dirty="0" smtClean="0"/>
              <a:t>evaluation</a:t>
            </a:r>
          </a:p>
          <a:p>
            <a:r>
              <a:rPr lang="en-US" dirty="0"/>
              <a:t>F</a:t>
            </a:r>
            <a:r>
              <a:rPr lang="en-US" dirty="0" smtClean="0"/>
              <a:t>ew </a:t>
            </a:r>
            <a:r>
              <a:rPr lang="en-US" dirty="0"/>
              <a:t>students </a:t>
            </a:r>
            <a:r>
              <a:rPr lang="en-US" dirty="0" smtClean="0"/>
              <a:t>evaluated </a:t>
            </a:r>
            <a:r>
              <a:rPr lang="en-US" dirty="0"/>
              <a:t>the background of the author, publisher, or funding </a:t>
            </a:r>
            <a:r>
              <a:rPr lang="en-US" dirty="0" smtClean="0"/>
              <a:t>sources</a:t>
            </a:r>
            <a:endParaRPr lang="en-US" dirty="0"/>
          </a:p>
        </p:txBody>
      </p:sp>
      <p:sp>
        <p:nvSpPr>
          <p:cNvPr id="4" name="TextBox 3"/>
          <p:cNvSpPr txBox="1"/>
          <p:nvPr/>
        </p:nvSpPr>
        <p:spPr>
          <a:xfrm>
            <a:off x="6009864" y="5862990"/>
            <a:ext cx="2908951" cy="369206"/>
          </a:xfrm>
          <a:prstGeom prst="rect">
            <a:avLst/>
          </a:prstGeom>
          <a:noFill/>
        </p:spPr>
        <p:txBody>
          <a:bodyPr wrap="square" rtlCol="0">
            <a:spAutoFit/>
          </a:bodyPr>
          <a:lstStyle/>
          <a:p>
            <a:r>
              <a:rPr lang="en-US" b="1" dirty="0" smtClean="0"/>
              <a:t>Ashley </a:t>
            </a:r>
            <a:r>
              <a:rPr lang="en-US" b="1" dirty="0" err="1" smtClean="0"/>
              <a:t>Alred</a:t>
            </a:r>
            <a:endParaRPr lang="en-US" dirty="0"/>
          </a:p>
        </p:txBody>
      </p:sp>
    </p:spTree>
    <p:extLst>
      <p:ext uri="{BB962C8B-B14F-4D97-AF65-F5344CB8AC3E}">
        <p14:creationId xmlns:p14="http://schemas.microsoft.com/office/powerpoint/2010/main" val="1616106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96" y="381160"/>
            <a:ext cx="7886700" cy="904594"/>
          </a:xfrm>
        </p:spPr>
        <p:txBody>
          <a:bodyPr/>
          <a:lstStyle/>
          <a:p>
            <a:r>
              <a:rPr lang="en-US" dirty="0" smtClean="0"/>
              <a:t>End of Semester Feedback</a:t>
            </a:r>
            <a:endParaRPr lang="en-US" dirty="0"/>
          </a:p>
        </p:txBody>
      </p:sp>
      <p:sp>
        <p:nvSpPr>
          <p:cNvPr id="3" name="Content Placeholder 2"/>
          <p:cNvSpPr>
            <a:spLocks noGrp="1"/>
          </p:cNvSpPr>
          <p:nvPr>
            <p:ph idx="1"/>
          </p:nvPr>
        </p:nvSpPr>
        <p:spPr>
          <a:xfrm>
            <a:off x="282198" y="1160313"/>
            <a:ext cx="8233152" cy="5346849"/>
          </a:xfrm>
        </p:spPr>
        <p:txBody>
          <a:bodyPr>
            <a:normAutofit fontScale="85000" lnSpcReduction="10000"/>
          </a:bodyPr>
          <a:lstStyle/>
          <a:p>
            <a:pPr marL="0" indent="0">
              <a:buNone/>
            </a:pPr>
            <a:r>
              <a:rPr lang="en-US" i="1" dirty="0" err="1"/>
              <a:t>Likert</a:t>
            </a:r>
            <a:r>
              <a:rPr lang="en-US" i="1" dirty="0"/>
              <a:t> Scale averages based on:</a:t>
            </a:r>
            <a:endParaRPr lang="en-US" dirty="0"/>
          </a:p>
          <a:p>
            <a:pPr marL="0" indent="0">
              <a:buNone/>
            </a:pPr>
            <a:r>
              <a:rPr lang="en-US" sz="1900" i="1" dirty="0"/>
              <a:t>Completely Agree	Somewhat Agree	Somewhat Disagree	Completely Disagree</a:t>
            </a:r>
            <a:endParaRPr lang="en-US" sz="1900" dirty="0"/>
          </a:p>
          <a:p>
            <a:pPr marL="457200" indent="-457200">
              <a:buAutoNum type="arabicPlain"/>
            </a:pPr>
            <a:r>
              <a:rPr lang="en-US" sz="1900" i="1" dirty="0" smtClean="0"/>
              <a:t> 			2</a:t>
            </a:r>
            <a:r>
              <a:rPr lang="en-US" sz="1900" i="1" dirty="0"/>
              <a:t>		</a:t>
            </a:r>
            <a:r>
              <a:rPr lang="en-US" sz="1900" i="1" dirty="0" smtClean="0"/>
              <a:t>3</a:t>
            </a:r>
            <a:r>
              <a:rPr lang="en-US" sz="1900" i="1" dirty="0"/>
              <a:t>		</a:t>
            </a:r>
            <a:r>
              <a:rPr lang="en-US" sz="1900" i="1" dirty="0" smtClean="0"/>
              <a:t>4</a:t>
            </a:r>
            <a:endParaRPr lang="en-US" dirty="0"/>
          </a:p>
          <a:p>
            <a:pPr marL="0" lvl="0" indent="0">
              <a:lnSpc>
                <a:spcPct val="120000"/>
              </a:lnSpc>
              <a:buNone/>
            </a:pPr>
            <a:r>
              <a:rPr lang="en-US" dirty="0"/>
              <a:t>The instructors facilitate student learning during class </a:t>
            </a:r>
            <a:r>
              <a:rPr lang="en-US" dirty="0" smtClean="0"/>
              <a:t>periods.  </a:t>
            </a:r>
            <a:br>
              <a:rPr lang="en-US" dirty="0" smtClean="0"/>
            </a:br>
            <a:r>
              <a:rPr lang="en-US" dirty="0" smtClean="0"/>
              <a:t>     </a:t>
            </a:r>
            <a:r>
              <a:rPr lang="en-US" i="1" dirty="0" smtClean="0"/>
              <a:t>Ave</a:t>
            </a:r>
            <a:r>
              <a:rPr lang="en-US" i="1" dirty="0"/>
              <a:t>: 1.94, SD: </a:t>
            </a:r>
            <a:r>
              <a:rPr lang="en-US" i="1" dirty="0" smtClean="0"/>
              <a:t>0.74</a:t>
            </a:r>
            <a:r>
              <a:rPr lang="en-US" dirty="0" smtClean="0"/>
              <a:t>, </a:t>
            </a:r>
            <a:r>
              <a:rPr lang="en-US" i="1" dirty="0" smtClean="0"/>
              <a:t>Overall </a:t>
            </a:r>
            <a:r>
              <a:rPr lang="en-US" i="1" dirty="0"/>
              <a:t>agree: 82</a:t>
            </a:r>
            <a:r>
              <a:rPr lang="en-US" i="1" dirty="0" smtClean="0"/>
              <a:t>%</a:t>
            </a:r>
            <a:endParaRPr lang="en-US" sz="900" dirty="0"/>
          </a:p>
          <a:p>
            <a:pPr marL="0" lvl="0" indent="0">
              <a:lnSpc>
                <a:spcPct val="120000"/>
              </a:lnSpc>
              <a:buNone/>
            </a:pPr>
            <a:r>
              <a:rPr lang="en-US" dirty="0"/>
              <a:t>Working in a group environment has improved my learning </a:t>
            </a:r>
            <a:r>
              <a:rPr lang="en-US" dirty="0" smtClean="0"/>
              <a:t>experience.</a:t>
            </a:r>
            <a:br>
              <a:rPr lang="en-US" dirty="0" smtClean="0"/>
            </a:br>
            <a:r>
              <a:rPr lang="en-US" dirty="0" smtClean="0"/>
              <a:t>     </a:t>
            </a:r>
            <a:r>
              <a:rPr lang="en-US" i="1" dirty="0" smtClean="0"/>
              <a:t>Ave</a:t>
            </a:r>
            <a:r>
              <a:rPr lang="en-US" i="1" dirty="0"/>
              <a:t>: 1.95, SD: </a:t>
            </a:r>
            <a:r>
              <a:rPr lang="en-US" i="1" dirty="0" smtClean="0"/>
              <a:t>0.90</a:t>
            </a:r>
            <a:r>
              <a:rPr lang="en-US" dirty="0" smtClean="0"/>
              <a:t>, </a:t>
            </a:r>
            <a:r>
              <a:rPr lang="en-US" i="1" dirty="0" smtClean="0"/>
              <a:t>Overall </a:t>
            </a:r>
            <a:r>
              <a:rPr lang="en-US" i="1" dirty="0"/>
              <a:t>agree: 76</a:t>
            </a:r>
            <a:r>
              <a:rPr lang="en-US" i="1" dirty="0" smtClean="0"/>
              <a:t>%</a:t>
            </a:r>
          </a:p>
          <a:p>
            <a:pPr marL="0" indent="0">
              <a:lnSpc>
                <a:spcPct val="120000"/>
              </a:lnSpc>
              <a:buNone/>
            </a:pPr>
            <a:r>
              <a:rPr lang="en-US" dirty="0" smtClean="0"/>
              <a:t>The </a:t>
            </a:r>
            <a:r>
              <a:rPr lang="en-US" dirty="0"/>
              <a:t>final assignments allow me to demonstrate my </a:t>
            </a:r>
            <a:r>
              <a:rPr lang="en-US" dirty="0" smtClean="0"/>
              <a:t>learning.</a:t>
            </a:r>
            <a:br>
              <a:rPr lang="en-US" dirty="0" smtClean="0"/>
            </a:br>
            <a:r>
              <a:rPr lang="en-US" dirty="0" smtClean="0"/>
              <a:t>     </a:t>
            </a:r>
            <a:r>
              <a:rPr lang="en-US" i="1" dirty="0" smtClean="0"/>
              <a:t>Ave</a:t>
            </a:r>
            <a:r>
              <a:rPr lang="en-US" i="1" dirty="0"/>
              <a:t>: 2.27, SD: </a:t>
            </a:r>
            <a:r>
              <a:rPr lang="en-US" i="1" dirty="0" smtClean="0"/>
              <a:t>0.94</a:t>
            </a:r>
            <a:r>
              <a:rPr lang="en-US" dirty="0" smtClean="0"/>
              <a:t>, </a:t>
            </a:r>
            <a:r>
              <a:rPr lang="en-US" i="1" dirty="0" smtClean="0"/>
              <a:t>Overall </a:t>
            </a:r>
            <a:r>
              <a:rPr lang="en-US" i="1" dirty="0"/>
              <a:t>agree: 68</a:t>
            </a:r>
            <a:r>
              <a:rPr lang="en-US" i="1" dirty="0" smtClean="0"/>
              <a:t>%</a:t>
            </a:r>
          </a:p>
          <a:p>
            <a:pPr marL="0" lvl="0" indent="0">
              <a:lnSpc>
                <a:spcPct val="120000"/>
              </a:lnSpc>
              <a:buNone/>
            </a:pPr>
            <a:r>
              <a:rPr lang="en-US" dirty="0"/>
              <a:t>The in-class work improves my </a:t>
            </a:r>
            <a:r>
              <a:rPr lang="en-US" dirty="0" smtClean="0"/>
              <a:t>learning.</a:t>
            </a:r>
            <a:br>
              <a:rPr lang="en-US" dirty="0" smtClean="0"/>
            </a:br>
            <a:r>
              <a:rPr lang="en-US" dirty="0" smtClean="0"/>
              <a:t>     </a:t>
            </a:r>
            <a:r>
              <a:rPr lang="en-US" i="1" dirty="0" smtClean="0"/>
              <a:t>Ave</a:t>
            </a:r>
            <a:r>
              <a:rPr lang="en-US" i="1" dirty="0"/>
              <a:t>: 2.31, SD: </a:t>
            </a:r>
            <a:r>
              <a:rPr lang="en-US" i="1" dirty="0" smtClean="0"/>
              <a:t>0.87</a:t>
            </a:r>
            <a:r>
              <a:rPr lang="en-US" dirty="0" smtClean="0"/>
              <a:t>, </a:t>
            </a:r>
            <a:r>
              <a:rPr lang="en-US" i="1" dirty="0" smtClean="0"/>
              <a:t>Overall </a:t>
            </a:r>
            <a:r>
              <a:rPr lang="en-US" i="1" dirty="0"/>
              <a:t>agree: 62%</a:t>
            </a: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7243082" y="689916"/>
            <a:ext cx="886506" cy="369332"/>
          </a:xfrm>
          <a:prstGeom prst="rect">
            <a:avLst/>
          </a:prstGeom>
          <a:noFill/>
        </p:spPr>
        <p:txBody>
          <a:bodyPr wrap="none" rtlCol="0">
            <a:spAutoFit/>
          </a:bodyPr>
          <a:lstStyle/>
          <a:p>
            <a:r>
              <a:rPr lang="en-US" i="1" dirty="0"/>
              <a:t>n</a:t>
            </a:r>
            <a:r>
              <a:rPr lang="en-US" dirty="0" smtClean="0"/>
              <a:t> = 250</a:t>
            </a:r>
            <a:endParaRPr lang="en-US" dirty="0"/>
          </a:p>
        </p:txBody>
      </p:sp>
    </p:spTree>
    <p:extLst>
      <p:ext uri="{BB962C8B-B14F-4D97-AF65-F5344CB8AC3E}">
        <p14:creationId xmlns:p14="http://schemas.microsoft.com/office/powerpoint/2010/main" val="38377465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96" y="381160"/>
            <a:ext cx="7886700" cy="904594"/>
          </a:xfrm>
        </p:spPr>
        <p:txBody>
          <a:bodyPr/>
          <a:lstStyle/>
          <a:p>
            <a:r>
              <a:rPr lang="en-US" dirty="0" smtClean="0"/>
              <a:t>End of Semester Feedback</a:t>
            </a:r>
            <a:endParaRPr lang="en-US" dirty="0"/>
          </a:p>
        </p:txBody>
      </p:sp>
      <p:sp>
        <p:nvSpPr>
          <p:cNvPr id="3" name="Content Placeholder 2"/>
          <p:cNvSpPr>
            <a:spLocks noGrp="1"/>
          </p:cNvSpPr>
          <p:nvPr>
            <p:ph idx="1"/>
          </p:nvPr>
        </p:nvSpPr>
        <p:spPr>
          <a:xfrm>
            <a:off x="282198" y="1160312"/>
            <a:ext cx="8233152" cy="5472289"/>
          </a:xfrm>
        </p:spPr>
        <p:txBody>
          <a:bodyPr>
            <a:normAutofit fontScale="70000" lnSpcReduction="20000"/>
          </a:bodyPr>
          <a:lstStyle/>
          <a:p>
            <a:pPr marL="0" indent="0">
              <a:buNone/>
            </a:pPr>
            <a:r>
              <a:rPr lang="en-US" i="1" dirty="0" err="1"/>
              <a:t>Likert</a:t>
            </a:r>
            <a:r>
              <a:rPr lang="en-US" i="1" dirty="0"/>
              <a:t> Scale averages based on:</a:t>
            </a:r>
            <a:endParaRPr lang="en-US" dirty="0"/>
          </a:p>
          <a:p>
            <a:pPr marL="0" indent="0">
              <a:buNone/>
            </a:pPr>
            <a:r>
              <a:rPr lang="en-US" sz="1900" i="1" dirty="0"/>
              <a:t>Completely Agree	Somewhat Agree	Somewhat Disagree	Completely Disagree</a:t>
            </a:r>
            <a:endParaRPr lang="en-US" sz="1900" dirty="0"/>
          </a:p>
          <a:p>
            <a:pPr marL="457200" indent="-457200">
              <a:buAutoNum type="arabicPlain"/>
            </a:pPr>
            <a:r>
              <a:rPr lang="en-US" sz="1900" i="1" dirty="0" smtClean="0"/>
              <a:t> 			2</a:t>
            </a:r>
            <a:r>
              <a:rPr lang="en-US" sz="1900" i="1" dirty="0"/>
              <a:t>		</a:t>
            </a:r>
            <a:r>
              <a:rPr lang="en-US" sz="1900" i="1" dirty="0" smtClean="0"/>
              <a:t>3</a:t>
            </a:r>
            <a:r>
              <a:rPr lang="en-US" sz="1900" i="1" dirty="0"/>
              <a:t>		</a:t>
            </a:r>
            <a:r>
              <a:rPr lang="en-US" sz="1900" i="1" dirty="0" smtClean="0"/>
              <a:t>4</a:t>
            </a:r>
            <a:endParaRPr lang="en-US" dirty="0"/>
          </a:p>
          <a:p>
            <a:pPr marL="0" lvl="0" indent="0">
              <a:lnSpc>
                <a:spcPct val="120000"/>
              </a:lnSpc>
              <a:buNone/>
            </a:pPr>
            <a:r>
              <a:rPr lang="en-US" sz="3000" dirty="0"/>
              <a:t>The quizzes allow me to demonstrate my </a:t>
            </a:r>
            <a:r>
              <a:rPr lang="en-US" sz="3000" dirty="0" smtClean="0"/>
              <a:t>learning.</a:t>
            </a:r>
            <a:br>
              <a:rPr lang="en-US" sz="3000" dirty="0" smtClean="0"/>
            </a:br>
            <a:r>
              <a:rPr lang="en-US" sz="3000" dirty="0" smtClean="0"/>
              <a:t>      </a:t>
            </a:r>
            <a:r>
              <a:rPr lang="en-US" sz="3000" i="1" dirty="0" smtClean="0"/>
              <a:t>Ave</a:t>
            </a:r>
            <a:r>
              <a:rPr lang="en-US" sz="3000" i="1" dirty="0"/>
              <a:t>: 2.39, SD </a:t>
            </a:r>
            <a:r>
              <a:rPr lang="en-US" sz="3000" i="1" dirty="0" smtClean="0"/>
              <a:t>0.99</a:t>
            </a:r>
            <a:r>
              <a:rPr lang="en-US" sz="3000" dirty="0" smtClean="0"/>
              <a:t>, </a:t>
            </a:r>
            <a:r>
              <a:rPr lang="en-US" sz="3000" i="1" dirty="0" smtClean="0"/>
              <a:t>Overall </a:t>
            </a:r>
            <a:r>
              <a:rPr lang="en-US" sz="3000" i="1" dirty="0"/>
              <a:t>agree: 62</a:t>
            </a:r>
            <a:r>
              <a:rPr lang="en-US" sz="3000" i="1" dirty="0" smtClean="0"/>
              <a:t>%</a:t>
            </a:r>
            <a:endParaRPr lang="en-US" sz="3000" dirty="0"/>
          </a:p>
          <a:p>
            <a:pPr marL="0" lvl="0" indent="0">
              <a:lnSpc>
                <a:spcPct val="120000"/>
              </a:lnSpc>
              <a:buNone/>
            </a:pPr>
            <a:r>
              <a:rPr lang="en-US" sz="3000" dirty="0"/>
              <a:t>The course presents information at a level of detail where I am learning new </a:t>
            </a:r>
            <a:r>
              <a:rPr lang="en-US" sz="3000" dirty="0" smtClean="0"/>
              <a:t>things.</a:t>
            </a:r>
            <a:br>
              <a:rPr lang="en-US" sz="3000" dirty="0" smtClean="0"/>
            </a:br>
            <a:r>
              <a:rPr lang="en-US" sz="3000" dirty="0" smtClean="0"/>
              <a:t>     </a:t>
            </a:r>
            <a:r>
              <a:rPr lang="en-US" sz="3000" i="1" dirty="0" smtClean="0"/>
              <a:t>Ave</a:t>
            </a:r>
            <a:r>
              <a:rPr lang="en-US" sz="3000" i="1" dirty="0"/>
              <a:t>: 2.20, SD </a:t>
            </a:r>
            <a:r>
              <a:rPr lang="en-US" sz="3000" i="1" dirty="0" smtClean="0"/>
              <a:t>0.86</a:t>
            </a:r>
            <a:r>
              <a:rPr lang="en-US" sz="3000" dirty="0" smtClean="0"/>
              <a:t>, </a:t>
            </a:r>
            <a:r>
              <a:rPr lang="en-US" sz="3000" i="1" dirty="0" smtClean="0"/>
              <a:t>Overall </a:t>
            </a:r>
            <a:r>
              <a:rPr lang="en-US" sz="3000" i="1" dirty="0"/>
              <a:t>agree: 69</a:t>
            </a:r>
            <a:r>
              <a:rPr lang="en-US" sz="3000" i="1" dirty="0" smtClean="0"/>
              <a:t>%</a:t>
            </a:r>
            <a:endParaRPr lang="en-US" sz="3000" dirty="0"/>
          </a:p>
          <a:p>
            <a:pPr marL="0" lvl="0" indent="0">
              <a:lnSpc>
                <a:spcPct val="120000"/>
              </a:lnSpc>
              <a:buNone/>
            </a:pPr>
            <a:r>
              <a:rPr lang="en-US" sz="3000" dirty="0"/>
              <a:t>The course presents information that shows multiple </a:t>
            </a:r>
            <a:r>
              <a:rPr lang="en-US" sz="3000" dirty="0" smtClean="0"/>
              <a:t>viewpoints.</a:t>
            </a:r>
            <a:br>
              <a:rPr lang="en-US" sz="3000" dirty="0" smtClean="0"/>
            </a:br>
            <a:r>
              <a:rPr lang="en-US" sz="3000" dirty="0" smtClean="0"/>
              <a:t>     </a:t>
            </a:r>
            <a:r>
              <a:rPr lang="en-US" sz="3000" i="1" dirty="0" smtClean="0"/>
              <a:t>Ave</a:t>
            </a:r>
            <a:r>
              <a:rPr lang="en-US" sz="3000" i="1" dirty="0"/>
              <a:t>: 1.94, SD </a:t>
            </a:r>
            <a:r>
              <a:rPr lang="en-US" sz="3000" i="1" dirty="0" smtClean="0"/>
              <a:t>0.91</a:t>
            </a:r>
            <a:r>
              <a:rPr lang="en-US" sz="3000" dirty="0" smtClean="0"/>
              <a:t>, </a:t>
            </a:r>
            <a:r>
              <a:rPr lang="en-US" sz="3000" i="1" dirty="0" smtClean="0"/>
              <a:t>Overall </a:t>
            </a:r>
            <a:r>
              <a:rPr lang="en-US" sz="3000" i="1" dirty="0"/>
              <a:t>agree: 79</a:t>
            </a:r>
            <a:r>
              <a:rPr lang="en-US" sz="3000" i="1" dirty="0" smtClean="0"/>
              <a:t>%</a:t>
            </a:r>
            <a:endParaRPr lang="en-US" sz="3000" dirty="0"/>
          </a:p>
          <a:p>
            <a:pPr marL="0" lvl="0" indent="0">
              <a:lnSpc>
                <a:spcPct val="120000"/>
              </a:lnSpc>
              <a:buNone/>
            </a:pPr>
            <a:r>
              <a:rPr lang="en-US" sz="3000" dirty="0"/>
              <a:t>The lecture instructor allows me to form my own </a:t>
            </a:r>
            <a:r>
              <a:rPr lang="en-US" sz="3000" dirty="0" smtClean="0"/>
              <a:t>opinions.</a:t>
            </a:r>
            <a:br>
              <a:rPr lang="en-US" sz="3000" dirty="0" smtClean="0"/>
            </a:br>
            <a:r>
              <a:rPr lang="en-US" sz="3000" dirty="0" smtClean="0"/>
              <a:t>     </a:t>
            </a:r>
            <a:r>
              <a:rPr lang="en-US" sz="3000" i="1" dirty="0" smtClean="0"/>
              <a:t>Ave</a:t>
            </a:r>
            <a:r>
              <a:rPr lang="en-US" sz="3000" i="1" dirty="0"/>
              <a:t>: 1.92, SD </a:t>
            </a:r>
            <a:r>
              <a:rPr lang="en-US" sz="3000" i="1" dirty="0" smtClean="0"/>
              <a:t>0.94</a:t>
            </a:r>
            <a:r>
              <a:rPr lang="en-US" sz="3000" dirty="0" smtClean="0"/>
              <a:t>, </a:t>
            </a:r>
            <a:r>
              <a:rPr lang="en-US" sz="3000" i="1" dirty="0" smtClean="0"/>
              <a:t>Overall </a:t>
            </a:r>
            <a:r>
              <a:rPr lang="en-US" sz="3000" i="1" dirty="0"/>
              <a:t>agree: 76</a:t>
            </a:r>
            <a:r>
              <a:rPr lang="en-US" sz="3000" i="1" dirty="0" smtClean="0"/>
              <a:t>%</a:t>
            </a:r>
            <a:endParaRPr lang="en-US" sz="3000" dirty="0"/>
          </a:p>
          <a:p>
            <a:pPr marL="0" lvl="0" indent="0">
              <a:lnSpc>
                <a:spcPct val="120000"/>
              </a:lnSpc>
              <a:buNone/>
            </a:pPr>
            <a:r>
              <a:rPr lang="en-US" sz="3000" dirty="0"/>
              <a:t>The learning assistant in my recitation allows me to form my own </a:t>
            </a:r>
            <a:r>
              <a:rPr lang="en-US" sz="3000" dirty="0" smtClean="0"/>
              <a:t>opinions.</a:t>
            </a:r>
            <a:r>
              <a:rPr lang="en-US" sz="3000" dirty="0"/>
              <a:t/>
            </a:r>
            <a:br>
              <a:rPr lang="en-US" sz="3000" dirty="0"/>
            </a:br>
            <a:r>
              <a:rPr lang="en-US" sz="3000" dirty="0" smtClean="0"/>
              <a:t>     </a:t>
            </a:r>
            <a:r>
              <a:rPr lang="en-US" sz="3000" i="1" dirty="0" smtClean="0"/>
              <a:t>Ave </a:t>
            </a:r>
            <a:r>
              <a:rPr lang="en-US" sz="3000" i="1" dirty="0"/>
              <a:t>1.70, SD </a:t>
            </a:r>
            <a:r>
              <a:rPr lang="en-US" sz="3000" i="1" dirty="0" smtClean="0"/>
              <a:t>0.87</a:t>
            </a:r>
            <a:r>
              <a:rPr lang="en-US" sz="3000" dirty="0" smtClean="0"/>
              <a:t>, </a:t>
            </a:r>
            <a:r>
              <a:rPr lang="en-US" sz="3000" i="1" dirty="0" smtClean="0"/>
              <a:t>Overall </a:t>
            </a:r>
            <a:r>
              <a:rPr lang="en-US" sz="3000" i="1" dirty="0"/>
              <a:t>agree: 86</a:t>
            </a:r>
            <a:r>
              <a:rPr lang="en-US" sz="3000" i="1" dirty="0" smtClean="0"/>
              <a:t>%</a:t>
            </a:r>
            <a:endParaRPr lang="en-US" sz="3000" dirty="0"/>
          </a:p>
        </p:txBody>
      </p:sp>
      <p:sp>
        <p:nvSpPr>
          <p:cNvPr id="4" name="TextBox 3"/>
          <p:cNvSpPr txBox="1"/>
          <p:nvPr/>
        </p:nvSpPr>
        <p:spPr>
          <a:xfrm>
            <a:off x="7243082" y="689916"/>
            <a:ext cx="886506" cy="369332"/>
          </a:xfrm>
          <a:prstGeom prst="rect">
            <a:avLst/>
          </a:prstGeom>
          <a:noFill/>
        </p:spPr>
        <p:txBody>
          <a:bodyPr wrap="none" rtlCol="0">
            <a:spAutoFit/>
          </a:bodyPr>
          <a:lstStyle/>
          <a:p>
            <a:r>
              <a:rPr lang="en-US" i="1" dirty="0"/>
              <a:t>n</a:t>
            </a:r>
            <a:r>
              <a:rPr lang="en-US" dirty="0" smtClean="0"/>
              <a:t> = 250</a:t>
            </a:r>
            <a:endParaRPr lang="en-US" dirty="0"/>
          </a:p>
        </p:txBody>
      </p:sp>
    </p:spTree>
    <p:extLst>
      <p:ext uri="{BB962C8B-B14F-4D97-AF65-F5344CB8AC3E}">
        <p14:creationId xmlns:p14="http://schemas.microsoft.com/office/powerpoint/2010/main" val="125222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685800" y="457200"/>
            <a:ext cx="7772400" cy="508000"/>
          </a:xfrm>
        </p:spPr>
        <p:txBody>
          <a:bodyPr>
            <a:normAutofit fontScale="90000"/>
          </a:bodyPr>
          <a:lstStyle/>
          <a:p>
            <a:pPr eaLnBrk="1" hangingPunct="1"/>
            <a:r>
              <a:rPr lang="en-US" b="1" dirty="0">
                <a:latin typeface="+mn-lt"/>
                <a:ea typeface="ＭＳ Ｐゴシック" charset="0"/>
                <a:cs typeface="ＭＳ Ｐゴシック" charset="0"/>
              </a:rPr>
              <a:t>COURSE OBJECTIVE</a:t>
            </a:r>
          </a:p>
        </p:txBody>
      </p:sp>
      <p:sp>
        <p:nvSpPr>
          <p:cNvPr id="6146" name="Rectangle 3"/>
          <p:cNvSpPr>
            <a:spLocks noGrp="1" noChangeArrowheads="1"/>
          </p:cNvSpPr>
          <p:nvPr>
            <p:ph type="body" idx="1"/>
          </p:nvPr>
        </p:nvSpPr>
        <p:spPr>
          <a:xfrm>
            <a:off x="685800" y="1219200"/>
            <a:ext cx="7772400" cy="4114800"/>
          </a:xfrm>
        </p:spPr>
        <p:txBody>
          <a:bodyPr/>
          <a:lstStyle/>
          <a:p>
            <a:pPr marL="0" indent="0" eaLnBrk="1" hangingPunct="1">
              <a:lnSpc>
                <a:spcPct val="100000"/>
              </a:lnSpc>
              <a:buFontTx/>
              <a:buNone/>
            </a:pPr>
            <a:r>
              <a:rPr lang="en-US" dirty="0">
                <a:ea typeface="ＭＳ Ｐゴシック" charset="0"/>
                <a:cs typeface="ＭＳ Ｐゴシック" charset="0"/>
              </a:rPr>
              <a:t>Students will be able to evaluate </a:t>
            </a:r>
            <a:r>
              <a:rPr lang="en-US" dirty="0" err="1">
                <a:ea typeface="ＭＳ Ｐゴシック" charset="0"/>
                <a:cs typeface="ＭＳ Ｐゴシック" charset="0"/>
              </a:rPr>
              <a:t>socioscientific</a:t>
            </a:r>
            <a:r>
              <a:rPr lang="en-US" dirty="0">
                <a:ea typeface="ＭＳ Ｐゴシック" charset="0"/>
                <a:cs typeface="ＭＳ Ｐゴシック" charset="0"/>
              </a:rPr>
              <a:t> issues that are relevant to agriculture and natural resources using issues in Nebraska as examples.</a:t>
            </a:r>
          </a:p>
        </p:txBody>
      </p:sp>
      <p:pic>
        <p:nvPicPr>
          <p:cNvPr id="614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4724400"/>
            <a:ext cx="1493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3352800"/>
            <a:ext cx="21336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2400" y="3200400"/>
            <a:ext cx="18684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0" y="4724400"/>
            <a:ext cx="22987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784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96" y="381160"/>
            <a:ext cx="7886700" cy="622810"/>
          </a:xfrm>
        </p:spPr>
        <p:txBody>
          <a:bodyPr>
            <a:normAutofit fontScale="90000"/>
          </a:bodyPr>
          <a:lstStyle/>
          <a:p>
            <a:r>
              <a:rPr lang="en-US" dirty="0" smtClean="0"/>
              <a:t>End of Semester Feedback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58282343"/>
              </p:ext>
            </p:extLst>
          </p:nvPr>
        </p:nvGraphicFramePr>
        <p:xfrm>
          <a:off x="354388" y="1084203"/>
          <a:ext cx="8446296" cy="5232399"/>
        </p:xfrm>
        <a:graphic>
          <a:graphicData uri="http://schemas.openxmlformats.org/drawingml/2006/table">
            <a:tbl>
              <a:tblPr firstRow="1" bandRow="1">
                <a:tableStyleId>{5940675A-B579-460E-94D1-54222C63F5DA}</a:tableStyleId>
              </a:tblPr>
              <a:tblGrid>
                <a:gridCol w="3366707"/>
                <a:gridCol w="856441"/>
                <a:gridCol w="3337174"/>
                <a:gridCol w="885974"/>
              </a:tblGrid>
              <a:tr h="370840">
                <a:tc>
                  <a:txBody>
                    <a:bodyPr/>
                    <a:lstStyle/>
                    <a:p>
                      <a:pPr algn="l" fontAlgn="b"/>
                      <a:r>
                        <a:rPr lang="en-US" sz="1400" b="1" u="none" strike="noStrike" dirty="0" smtClean="0">
                          <a:effectLst/>
                        </a:rPr>
                        <a:t>What is going well?</a:t>
                      </a:r>
                      <a:endParaRPr lang="en-US" sz="1400" b="1" i="0" u="none" strike="noStrike" dirty="0">
                        <a:solidFill>
                          <a:srgbClr val="000000"/>
                        </a:solidFill>
                        <a:effectLst/>
                        <a:latin typeface="Calibri"/>
                      </a:endParaRPr>
                    </a:p>
                  </a:txBody>
                  <a:tcPr marL="12700" marR="12700" marT="12700" marB="0" anchor="b"/>
                </a:tc>
                <a:tc>
                  <a:txBody>
                    <a:bodyPr/>
                    <a:lstStyle/>
                    <a:p>
                      <a:pPr algn="ctr" fontAlgn="b"/>
                      <a:r>
                        <a:rPr lang="en-US" sz="1400" b="1" u="none" strike="noStrike">
                          <a:effectLst/>
                        </a:rPr>
                        <a:t>Total Count</a:t>
                      </a:r>
                      <a:endParaRPr lang="en-US" sz="1400" b="1" i="0" u="none" strike="noStrike">
                        <a:solidFill>
                          <a:srgbClr val="000000"/>
                        </a:solidFill>
                        <a:effectLst/>
                        <a:latin typeface="Calibri"/>
                      </a:endParaRPr>
                    </a:p>
                  </a:txBody>
                  <a:tcPr marL="12700" marR="12700" marT="12700" marB="0" anchor="b"/>
                </a:tc>
                <a:tc>
                  <a:txBody>
                    <a:bodyPr/>
                    <a:lstStyle/>
                    <a:p>
                      <a:pPr algn="l" fontAlgn="b"/>
                      <a:r>
                        <a:rPr lang="en-US" sz="1400" b="1" u="none" strike="noStrike" dirty="0" smtClean="0">
                          <a:effectLst/>
                        </a:rPr>
                        <a:t>What needs improvement?</a:t>
                      </a:r>
                      <a:endParaRPr lang="en-US" sz="1400" b="1" i="0" u="none" strike="noStrike" dirty="0">
                        <a:solidFill>
                          <a:srgbClr val="000000"/>
                        </a:solidFill>
                        <a:effectLst/>
                        <a:latin typeface="Calibri"/>
                      </a:endParaRPr>
                    </a:p>
                  </a:txBody>
                  <a:tcPr marL="12700" marR="12700" marT="12700" marB="0" anchor="b"/>
                </a:tc>
                <a:tc>
                  <a:txBody>
                    <a:bodyPr/>
                    <a:lstStyle/>
                    <a:p>
                      <a:pPr algn="ctr" fontAlgn="b"/>
                      <a:r>
                        <a:rPr lang="en-US" sz="1400" b="1" u="none" strike="noStrike" dirty="0">
                          <a:effectLst/>
                        </a:rPr>
                        <a:t>Total Count</a:t>
                      </a:r>
                      <a:endParaRPr lang="en-US" sz="1400" b="1" i="0" u="none" strike="noStrike" dirty="0">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Working in a group/group discussions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85</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Lectures are boring (or uninteresting topics to me)</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57</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Learning new topics and issues, enjoy learning about important issues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61</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Quizzes (too detailed, too hard, not aligned with content, shouldn't be open-note)</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30</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dirty="0">
                          <a:effectLst/>
                        </a:rPr>
                        <a:t>Recitation or recitation leader</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u="none" strike="noStrike">
                          <a:effectLst/>
                        </a:rPr>
                        <a:t>40</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Needs to be taught with a  different approach</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27</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Unit Assignments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30</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Assignments (or unit final assignments)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24</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Final Poster</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28</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Bias of instructors, one-sided</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17</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Hearing multiple view points, getting a chance to form an opinion on a topic</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28</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Not relevant to my major</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17</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Everything, it's going well</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14</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Assignments take too much time</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16</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In-class discussion</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9</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More student involvement in class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15</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Instructor teaching style</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9</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Different topics*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14</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Lecture</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9</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Study guidance/information about the final project</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13</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a:effectLst/>
                        </a:rPr>
                        <a:t>Nothing, I don't know</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8</a:t>
                      </a:r>
                      <a:endParaRPr lang="en-US" sz="1400" b="0" i="0" u="none" strike="noStrike">
                        <a:solidFill>
                          <a:srgbClr val="000000"/>
                        </a:solidFill>
                        <a:effectLst/>
                        <a:latin typeface="Calibri"/>
                      </a:endParaRPr>
                    </a:p>
                  </a:txBody>
                  <a:tcPr marL="12700" marR="12700" marT="12700" marB="0" anchor="b"/>
                </a:tc>
                <a:tc>
                  <a:txBody>
                    <a:bodyPr/>
                    <a:lstStyle/>
                    <a:p>
                      <a:pPr algn="l" fontAlgn="b"/>
                      <a:r>
                        <a:rPr lang="en-US" sz="1400" u="none" strike="noStrike">
                          <a:effectLst/>
                        </a:rPr>
                        <a:t>Groups (people who don't show up, people who have different opinions)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a:effectLst/>
                        </a:rPr>
                        <a:t>12</a:t>
                      </a:r>
                      <a:endParaRPr lang="en-US" sz="1400" b="0" i="0" u="none" strike="noStrike">
                        <a:solidFill>
                          <a:srgbClr val="000000"/>
                        </a:solidFill>
                        <a:effectLst/>
                        <a:latin typeface="Calibri"/>
                      </a:endParaRPr>
                    </a:p>
                  </a:txBody>
                  <a:tcPr marL="12700" marR="12700" marT="12700" marB="0" anchor="b"/>
                </a:tc>
              </a:tr>
              <a:tr h="370840">
                <a:tc>
                  <a:txBody>
                    <a:bodyPr/>
                    <a:lstStyle/>
                    <a:p>
                      <a:pPr algn="l" fontAlgn="b"/>
                      <a:r>
                        <a:rPr lang="en-US" sz="1400" u="none" strike="noStrike" dirty="0">
                          <a:effectLst/>
                        </a:rPr>
                        <a:t>Quizzes (and no tests)</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a:endParaRPr>
                    </a:p>
                  </a:txBody>
                  <a:tcPr marL="12700" marR="12700" marT="12700" marB="0" anchor="b"/>
                </a:tc>
                <a:tc>
                  <a:txBody>
                    <a:bodyPr/>
                    <a:lstStyle/>
                    <a:p>
                      <a:pPr algn="l" fontAlgn="b"/>
                      <a:r>
                        <a:rPr lang="en-US" sz="1400" u="none" strike="noStrike">
                          <a:effectLst/>
                        </a:rPr>
                        <a:t>Nothing, I don't know</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a:endParaRPr>
                    </a:p>
                  </a:txBody>
                  <a:tcPr marL="12700" marR="12700" marT="12700" marB="0" anchor="b"/>
                </a:tc>
              </a:tr>
            </a:tbl>
          </a:graphicData>
        </a:graphic>
      </p:graphicFrame>
      <p:sp>
        <p:nvSpPr>
          <p:cNvPr id="6" name="TextBox 5"/>
          <p:cNvSpPr txBox="1"/>
          <p:nvPr/>
        </p:nvSpPr>
        <p:spPr>
          <a:xfrm>
            <a:off x="7243082" y="689916"/>
            <a:ext cx="886506" cy="369332"/>
          </a:xfrm>
          <a:prstGeom prst="rect">
            <a:avLst/>
          </a:prstGeom>
          <a:noFill/>
        </p:spPr>
        <p:txBody>
          <a:bodyPr wrap="none" rtlCol="0">
            <a:spAutoFit/>
          </a:bodyPr>
          <a:lstStyle/>
          <a:p>
            <a:r>
              <a:rPr lang="en-US" i="1" dirty="0"/>
              <a:t>n</a:t>
            </a:r>
            <a:r>
              <a:rPr lang="en-US" dirty="0" smtClean="0"/>
              <a:t> = 250</a:t>
            </a:r>
            <a:endParaRPr lang="en-US" dirty="0"/>
          </a:p>
        </p:txBody>
      </p:sp>
    </p:spTree>
    <p:extLst>
      <p:ext uri="{BB962C8B-B14F-4D97-AF65-F5344CB8AC3E}">
        <p14:creationId xmlns:p14="http://schemas.microsoft.com/office/powerpoint/2010/main" val="338291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611716" y="591432"/>
            <a:ext cx="7772400" cy="1356814"/>
          </a:xfrm>
        </p:spPr>
        <p:txBody>
          <a:bodyPr>
            <a:normAutofit fontScale="90000"/>
          </a:bodyPr>
          <a:lstStyle/>
          <a:p>
            <a:pPr eaLnBrk="1" hangingPunct="1"/>
            <a:r>
              <a:rPr lang="en-US" b="1" dirty="0">
                <a:latin typeface="+mn-lt"/>
                <a:ea typeface="ＭＳ Ｐゴシック" charset="0"/>
                <a:cs typeface="ＭＳ Ｐゴシック" charset="0"/>
              </a:rPr>
              <a:t>COURSE LEARNING GOALS</a:t>
            </a:r>
            <a:br>
              <a:rPr lang="en-US" b="1" dirty="0">
                <a:latin typeface="+mn-lt"/>
                <a:ea typeface="ＭＳ Ｐゴシック" charset="0"/>
                <a:cs typeface="ＭＳ Ｐゴシック" charset="0"/>
              </a:rPr>
            </a:br>
            <a:r>
              <a:rPr lang="en-US" sz="3200" b="1" dirty="0">
                <a:latin typeface="+mn-lt"/>
                <a:ea typeface="ＭＳ Ｐゴシック" charset="0"/>
                <a:cs typeface="ＭＳ Ｐゴシック" charset="0"/>
              </a:rPr>
              <a:t>As a result of the course a student will be able to:</a:t>
            </a:r>
          </a:p>
        </p:txBody>
      </p:sp>
      <p:sp>
        <p:nvSpPr>
          <p:cNvPr id="9219" name="Rectangle 3"/>
          <p:cNvSpPr>
            <a:spLocks noGrp="1" noChangeArrowheads="1"/>
          </p:cNvSpPr>
          <p:nvPr>
            <p:ph type="body" idx="1"/>
          </p:nvPr>
        </p:nvSpPr>
        <p:spPr>
          <a:xfrm>
            <a:off x="651008" y="2001060"/>
            <a:ext cx="7772400" cy="4114800"/>
          </a:xfrm>
        </p:spPr>
        <p:txBody>
          <a:bodyPr/>
          <a:lstStyle/>
          <a:p>
            <a:pPr marL="406400" indent="-406400" eaLnBrk="1" hangingPunct="1">
              <a:lnSpc>
                <a:spcPct val="100000"/>
              </a:lnSpc>
              <a:buFont typeface="+mj-lt"/>
              <a:buAutoNum type="arabicPeriod"/>
              <a:defRPr/>
            </a:pPr>
            <a:r>
              <a:rPr lang="en-US" sz="2700" dirty="0" smtClean="0"/>
              <a:t>Distinguish between questions that can be answered solely by scientific inquiry, and </a:t>
            </a:r>
            <a:r>
              <a:rPr lang="en-US" sz="2700" dirty="0" err="1" smtClean="0"/>
              <a:t>socioscientific</a:t>
            </a:r>
            <a:r>
              <a:rPr lang="en-US" sz="2700" dirty="0" smtClean="0"/>
              <a:t> questions that include both science questions and factors of values, ethics, culture, economics and politics. </a:t>
            </a:r>
          </a:p>
          <a:p>
            <a:pPr marL="406400" lvl="0" indent="-406400">
              <a:lnSpc>
                <a:spcPct val="100000"/>
              </a:lnSpc>
              <a:buFont typeface="+mj-lt"/>
              <a:buAutoNum type="arabicPeriod"/>
              <a:defRPr/>
            </a:pPr>
            <a:r>
              <a:rPr lang="en-US" sz="2700" dirty="0"/>
              <a:t>Access and identify scientific information that is relevant to a socio-scientific issue and understand the </a:t>
            </a:r>
            <a:r>
              <a:rPr lang="en-US" sz="2700" dirty="0" smtClean="0"/>
              <a:t>personal or local implications </a:t>
            </a:r>
            <a:r>
              <a:rPr lang="en-US" sz="2700" dirty="0"/>
              <a:t>of the scientific information for decision-</a:t>
            </a:r>
            <a:r>
              <a:rPr lang="en-US" sz="2700" dirty="0" smtClean="0"/>
              <a:t>making.</a:t>
            </a:r>
            <a:endParaRPr lang="en-US" sz="2700" dirty="0"/>
          </a:p>
          <a:p>
            <a:pPr marL="0" indent="0" eaLnBrk="1" hangingPunct="1">
              <a:lnSpc>
                <a:spcPct val="100000"/>
              </a:lnSpc>
              <a:buNone/>
              <a:defRPr/>
            </a:pPr>
            <a:endParaRPr lang="en-US" sz="2800" dirty="0" smtClean="0"/>
          </a:p>
          <a:p>
            <a:pPr marL="0" indent="0" eaLnBrk="1" hangingPunct="1">
              <a:lnSpc>
                <a:spcPct val="100000"/>
              </a:lnSpc>
              <a:buFontTx/>
              <a:buNone/>
              <a:defRPr/>
            </a:pPr>
            <a:endParaRPr lang="en-US" sz="2800" dirty="0" smtClean="0"/>
          </a:p>
        </p:txBody>
      </p:sp>
    </p:spTree>
    <p:extLst>
      <p:ext uri="{BB962C8B-B14F-4D97-AF65-F5344CB8AC3E}">
        <p14:creationId xmlns:p14="http://schemas.microsoft.com/office/powerpoint/2010/main" val="1009528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799" y="1304629"/>
            <a:ext cx="8029813" cy="4801035"/>
          </a:xfrm>
        </p:spPr>
        <p:txBody>
          <a:bodyPr>
            <a:noAutofit/>
          </a:bodyPr>
          <a:lstStyle/>
          <a:p>
            <a:pPr marL="457200" lvl="0" indent="-457200">
              <a:lnSpc>
                <a:spcPct val="100000"/>
              </a:lnSpc>
              <a:buNone/>
              <a:defRPr/>
            </a:pPr>
            <a:r>
              <a:rPr lang="en-US" dirty="0"/>
              <a:t>3</a:t>
            </a:r>
            <a:r>
              <a:rPr lang="en-US" dirty="0" smtClean="0"/>
              <a:t>. </a:t>
            </a:r>
            <a:r>
              <a:rPr lang="en-US" sz="2700" dirty="0"/>
              <a:t>Navigate popular and science media </a:t>
            </a:r>
            <a:r>
              <a:rPr lang="en-US" sz="2700" dirty="0" smtClean="0"/>
              <a:t>including:</a:t>
            </a:r>
          </a:p>
          <a:p>
            <a:pPr marL="514350" lvl="0">
              <a:lnSpc>
                <a:spcPct val="100000"/>
              </a:lnSpc>
            </a:pPr>
            <a:r>
              <a:rPr lang="en-US" sz="2700" dirty="0"/>
              <a:t>Making judgments on credibility based on professional reputation, publication venue, institutional affiliation, and potential conflicts of </a:t>
            </a:r>
            <a:r>
              <a:rPr lang="en-US" sz="2700" dirty="0" smtClean="0"/>
              <a:t>interest</a:t>
            </a:r>
          </a:p>
          <a:p>
            <a:pPr marL="514350" lvl="0">
              <a:lnSpc>
                <a:spcPct val="100000"/>
              </a:lnSpc>
            </a:pPr>
            <a:r>
              <a:rPr lang="en-US" sz="2700" dirty="0"/>
              <a:t>Understanding the creation of scientific information including the peer-review process, research funding and publication, and perspectives of research </a:t>
            </a:r>
            <a:r>
              <a:rPr lang="en-US" sz="2700" dirty="0" smtClean="0"/>
              <a:t>organizations</a:t>
            </a:r>
          </a:p>
          <a:p>
            <a:pPr marL="514350" lvl="0">
              <a:lnSpc>
                <a:spcPct val="100000"/>
              </a:lnSpc>
            </a:pPr>
            <a:r>
              <a:rPr lang="en-US" sz="2700" dirty="0" smtClean="0"/>
              <a:t>Identify and evaluate claims and evidence in popular media articles</a:t>
            </a:r>
            <a:endParaRPr lang="en-US" sz="2700" dirty="0"/>
          </a:p>
        </p:txBody>
      </p:sp>
      <p:sp>
        <p:nvSpPr>
          <p:cNvPr id="5" name="Rectangle 2"/>
          <p:cNvSpPr txBox="1">
            <a:spLocks noChangeArrowheads="1"/>
          </p:cNvSpPr>
          <p:nvPr/>
        </p:nvSpPr>
        <p:spPr>
          <a:xfrm>
            <a:off x="685800" y="457199"/>
            <a:ext cx="7772400" cy="91700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smtClean="0">
                <a:latin typeface="+mn-lt"/>
                <a:ea typeface="ＭＳ Ｐゴシック" charset="0"/>
                <a:cs typeface="ＭＳ Ｐゴシック" charset="0"/>
              </a:rPr>
              <a:t>As a result of the course a student will be able to:</a:t>
            </a:r>
            <a:endParaRPr lang="en-US" sz="2900" b="1" dirty="0">
              <a:latin typeface="+mn-lt"/>
              <a:ea typeface="ＭＳ Ｐゴシック" charset="0"/>
              <a:cs typeface="ＭＳ Ｐゴシック" charset="0"/>
            </a:endParaRPr>
          </a:p>
        </p:txBody>
      </p:sp>
    </p:spTree>
    <p:extLst>
      <p:ext uri="{BB962C8B-B14F-4D97-AF65-F5344CB8AC3E}">
        <p14:creationId xmlns:p14="http://schemas.microsoft.com/office/powerpoint/2010/main" val="3447361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685800" y="457199"/>
            <a:ext cx="7772400" cy="917009"/>
          </a:xfrm>
        </p:spPr>
        <p:txBody>
          <a:bodyPr>
            <a:normAutofit fontScale="90000"/>
          </a:bodyPr>
          <a:lstStyle/>
          <a:p>
            <a:pPr eaLnBrk="1" hangingPunct="1"/>
            <a:r>
              <a:rPr lang="en-US" sz="3200" b="1" dirty="0">
                <a:latin typeface="+mn-lt"/>
                <a:ea typeface="ＭＳ Ｐゴシック" charset="0"/>
                <a:cs typeface="ＭＳ Ｐゴシック" charset="0"/>
              </a:rPr>
              <a:t>As a result of the course a student will be able to:</a:t>
            </a:r>
          </a:p>
        </p:txBody>
      </p:sp>
      <p:sp>
        <p:nvSpPr>
          <p:cNvPr id="9219" name="Rectangle 3"/>
          <p:cNvSpPr>
            <a:spLocks noGrp="1" noChangeArrowheads="1"/>
          </p:cNvSpPr>
          <p:nvPr>
            <p:ph type="body" idx="1"/>
          </p:nvPr>
        </p:nvSpPr>
        <p:spPr>
          <a:xfrm>
            <a:off x="685800" y="1600200"/>
            <a:ext cx="7772400" cy="4114800"/>
          </a:xfrm>
        </p:spPr>
        <p:txBody>
          <a:bodyPr/>
          <a:lstStyle/>
          <a:p>
            <a:pPr marL="406400" indent="-406400" eaLnBrk="1" hangingPunct="1">
              <a:buFontTx/>
              <a:buNone/>
              <a:defRPr/>
            </a:pPr>
            <a:r>
              <a:rPr lang="en-US" sz="2700" dirty="0"/>
              <a:t>4</a:t>
            </a:r>
            <a:r>
              <a:rPr lang="en-US" sz="2700" dirty="0" smtClean="0"/>
              <a:t>. Explain the science and arguments from scientific evidence surrounding </a:t>
            </a:r>
            <a:r>
              <a:rPr lang="en-US" sz="2700" dirty="0" err="1" smtClean="0"/>
              <a:t>socioscientific</a:t>
            </a:r>
            <a:r>
              <a:rPr lang="en-US" sz="2700" dirty="0" smtClean="0"/>
              <a:t> issues</a:t>
            </a:r>
          </a:p>
          <a:p>
            <a:pPr marL="406400" indent="-406400" eaLnBrk="1" hangingPunct="1">
              <a:buFontTx/>
              <a:buNone/>
              <a:defRPr/>
            </a:pPr>
            <a:r>
              <a:rPr lang="en-US" sz="2700" dirty="0"/>
              <a:t>5</a:t>
            </a:r>
            <a:r>
              <a:rPr lang="en-US" sz="2700" dirty="0" smtClean="0"/>
              <a:t>. Ask a relevant question about a </a:t>
            </a:r>
            <a:r>
              <a:rPr lang="en-US" sz="2700" dirty="0" err="1" smtClean="0"/>
              <a:t>socioscientific</a:t>
            </a:r>
            <a:r>
              <a:rPr lang="en-US" sz="2700" dirty="0" smtClean="0"/>
              <a:t> issue related to agriculture and natural resources and use a scientific argument to support a position</a:t>
            </a:r>
          </a:p>
          <a:p>
            <a:pPr marL="406400" indent="-406400" eaLnBrk="1" hangingPunct="1">
              <a:buFontTx/>
              <a:buNone/>
              <a:defRPr/>
            </a:pPr>
            <a:r>
              <a:rPr lang="en-US" sz="2700" dirty="0"/>
              <a:t>6</a:t>
            </a:r>
            <a:r>
              <a:rPr lang="en-US" sz="2700" dirty="0" smtClean="0"/>
              <a:t>. Recognize and respect the diversity of opinions on each </a:t>
            </a:r>
            <a:r>
              <a:rPr lang="en-US" sz="2700" dirty="0" err="1" smtClean="0"/>
              <a:t>socioscientific</a:t>
            </a:r>
            <a:r>
              <a:rPr lang="en-US" sz="2700" dirty="0" smtClean="0"/>
              <a:t> issue, and be cognizant by what means they and others have attained their particular opinions /conclusions</a:t>
            </a:r>
          </a:p>
          <a:p>
            <a:pPr eaLnBrk="1" hangingPunct="1">
              <a:defRPr/>
            </a:pPr>
            <a:endParaRPr lang="en-US" sz="2700" dirty="0" smtClean="0"/>
          </a:p>
        </p:txBody>
      </p:sp>
    </p:spTree>
    <p:extLst>
      <p:ext uri="{BB962C8B-B14F-4D97-AF65-F5344CB8AC3E}">
        <p14:creationId xmlns:p14="http://schemas.microsoft.com/office/powerpoint/2010/main" val="1108271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685800" y="558800"/>
            <a:ext cx="7772400" cy="508000"/>
          </a:xfrm>
        </p:spPr>
        <p:txBody>
          <a:bodyPr>
            <a:noAutofit/>
          </a:bodyPr>
          <a:lstStyle/>
          <a:p>
            <a:pPr eaLnBrk="1" hangingPunct="1"/>
            <a:r>
              <a:rPr lang="en-US" sz="3600" b="1" dirty="0">
                <a:latin typeface="+mn-lt"/>
                <a:ea typeface="ＭＳ Ｐゴシック" charset="0"/>
                <a:cs typeface="ＭＳ Ｐゴシック" charset="0"/>
              </a:rPr>
              <a:t>COMPONENTS OF THE COURSE:</a:t>
            </a:r>
          </a:p>
        </p:txBody>
      </p:sp>
      <p:sp>
        <p:nvSpPr>
          <p:cNvPr id="9219" name="Rectangle 3"/>
          <p:cNvSpPr>
            <a:spLocks noGrp="1" noChangeArrowheads="1"/>
          </p:cNvSpPr>
          <p:nvPr>
            <p:ph type="body" idx="1"/>
          </p:nvPr>
        </p:nvSpPr>
        <p:spPr>
          <a:xfrm>
            <a:off x="609600" y="1219199"/>
            <a:ext cx="7772400" cy="5105219"/>
          </a:xfrm>
        </p:spPr>
        <p:txBody>
          <a:bodyPr>
            <a:normAutofit fontScale="92500" lnSpcReduction="20000"/>
          </a:bodyPr>
          <a:lstStyle/>
          <a:p>
            <a:pPr marL="457200" indent="-457200" eaLnBrk="1" hangingPunct="1">
              <a:lnSpc>
                <a:spcPct val="120000"/>
              </a:lnSpc>
              <a:buFont typeface="+mj-lt"/>
              <a:buAutoNum type="arabicPeriod"/>
              <a:defRPr/>
            </a:pPr>
            <a:r>
              <a:rPr lang="en-US" sz="2800" dirty="0" smtClean="0"/>
              <a:t>Learn about a framework for evaluating socio-scientific issues (2 weeks)</a:t>
            </a:r>
          </a:p>
          <a:p>
            <a:pPr marL="457200" indent="-457200" eaLnBrk="1" hangingPunct="1">
              <a:lnSpc>
                <a:spcPct val="120000"/>
              </a:lnSpc>
              <a:buFont typeface="+mj-lt"/>
              <a:buAutoNum type="arabicPeriod"/>
              <a:defRPr/>
            </a:pPr>
            <a:r>
              <a:rPr lang="en-US" sz="2800" dirty="0" smtClean="0"/>
              <a:t>Apply the framework to </a:t>
            </a:r>
            <a:r>
              <a:rPr lang="en-US" sz="2800" dirty="0" err="1" smtClean="0"/>
              <a:t>socioscientific</a:t>
            </a:r>
            <a:r>
              <a:rPr lang="en-US" sz="2800" dirty="0" smtClean="0"/>
              <a:t> issues (8 weeks)</a:t>
            </a:r>
          </a:p>
          <a:p>
            <a:pPr marL="863600" eaLnBrk="1" hangingPunct="1">
              <a:lnSpc>
                <a:spcPct val="120000"/>
              </a:lnSpc>
              <a:defRPr/>
            </a:pPr>
            <a:r>
              <a:rPr lang="en-US" sz="2100" dirty="0" smtClean="0"/>
              <a:t>Should you eat organic or conventional food?</a:t>
            </a:r>
          </a:p>
          <a:p>
            <a:pPr marL="863600" eaLnBrk="1" hangingPunct="1">
              <a:lnSpc>
                <a:spcPct val="120000"/>
              </a:lnSpc>
              <a:defRPr/>
            </a:pPr>
            <a:r>
              <a:rPr lang="en-US" sz="2100" dirty="0" smtClean="0"/>
              <a:t>Should you burn biofuels?</a:t>
            </a:r>
          </a:p>
          <a:p>
            <a:pPr marL="863600" eaLnBrk="1" hangingPunct="1">
              <a:lnSpc>
                <a:spcPct val="120000"/>
              </a:lnSpc>
              <a:defRPr/>
            </a:pPr>
            <a:r>
              <a:rPr lang="en-US" sz="2100" dirty="0" smtClean="0"/>
              <a:t>Should we hunt mountain lions in Nebraska?</a:t>
            </a:r>
          </a:p>
          <a:p>
            <a:pPr marL="863600" eaLnBrk="1" hangingPunct="1">
              <a:lnSpc>
                <a:spcPct val="120000"/>
              </a:lnSpc>
              <a:defRPr/>
            </a:pPr>
            <a:r>
              <a:rPr lang="en-US" sz="2100" dirty="0" smtClean="0"/>
              <a:t>Should we further restrict the amount of water used for agriculture?</a:t>
            </a:r>
          </a:p>
          <a:p>
            <a:pPr marL="457200" indent="-457200" eaLnBrk="1" hangingPunct="1">
              <a:lnSpc>
                <a:spcPct val="120000"/>
              </a:lnSpc>
              <a:buFontTx/>
              <a:buNone/>
              <a:defRPr/>
            </a:pPr>
            <a:r>
              <a:rPr lang="en-US" sz="2800" dirty="0" smtClean="0"/>
              <a:t>3.  Ask a big question about a </a:t>
            </a:r>
            <a:r>
              <a:rPr lang="en-US" sz="2800" dirty="0" err="1" smtClean="0"/>
              <a:t>socioscientific</a:t>
            </a:r>
            <a:r>
              <a:rPr lang="en-US" sz="2800" dirty="0" smtClean="0"/>
              <a:t> issue and use a scientific argument to support a position (4 weeks)</a:t>
            </a:r>
          </a:p>
        </p:txBody>
      </p:sp>
    </p:spTree>
    <p:extLst>
      <p:ext uri="{BB962C8B-B14F-4D97-AF65-F5344CB8AC3E}">
        <p14:creationId xmlns:p14="http://schemas.microsoft.com/office/powerpoint/2010/main" val="2063552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208757" y="381159"/>
            <a:ext cx="8715613" cy="1325563"/>
          </a:xfrm>
        </p:spPr>
        <p:txBody>
          <a:bodyPr>
            <a:normAutofit/>
          </a:bodyPr>
          <a:lstStyle/>
          <a:p>
            <a:pPr eaLnBrk="1" hangingPunct="1"/>
            <a:r>
              <a:rPr lang="en-US" sz="3600" b="1" dirty="0" smtClean="0">
                <a:latin typeface="+mn-lt"/>
                <a:ea typeface="ＭＳ Ｐゴシック" charset="0"/>
                <a:cs typeface="ＭＳ Ｐゴシック" charset="0"/>
              </a:rPr>
              <a:t>2015-2016 </a:t>
            </a:r>
            <a:r>
              <a:rPr lang="en-US" sz="3600" b="1" dirty="0">
                <a:latin typeface="+mn-lt"/>
                <a:ea typeface="ＭＳ Ｐゴシック" charset="0"/>
                <a:cs typeface="ＭＳ Ｐゴシック" charset="0"/>
              </a:rPr>
              <a:t>INSTRUCTORS AND ENROLLMENT</a:t>
            </a:r>
          </a:p>
        </p:txBody>
      </p:sp>
      <p:sp>
        <p:nvSpPr>
          <p:cNvPr id="9219" name="Rectangle 3"/>
          <p:cNvSpPr>
            <a:spLocks noGrp="1" noChangeArrowheads="1"/>
          </p:cNvSpPr>
          <p:nvPr>
            <p:ph type="body" idx="1"/>
          </p:nvPr>
        </p:nvSpPr>
        <p:spPr>
          <a:xfrm>
            <a:off x="411625" y="1374209"/>
            <a:ext cx="8077200" cy="4974985"/>
          </a:xfrm>
        </p:spPr>
        <p:txBody>
          <a:bodyPr>
            <a:normAutofit fontScale="92500" lnSpcReduction="20000"/>
          </a:bodyPr>
          <a:lstStyle/>
          <a:p>
            <a:pPr marL="0" indent="0" eaLnBrk="1" hangingPunct="1">
              <a:lnSpc>
                <a:spcPct val="120000"/>
              </a:lnSpc>
              <a:buNone/>
              <a:defRPr/>
            </a:pPr>
            <a:r>
              <a:rPr lang="en-US" b="1" dirty="0" smtClean="0"/>
              <a:t>Fall</a:t>
            </a:r>
          </a:p>
          <a:p>
            <a:pPr eaLnBrk="1" hangingPunct="1">
              <a:lnSpc>
                <a:spcPct val="120000"/>
              </a:lnSpc>
              <a:defRPr/>
            </a:pPr>
            <a:r>
              <a:rPr lang="en-US" dirty="0" smtClean="0"/>
              <a:t>Jenny Dauer </a:t>
            </a:r>
            <a:r>
              <a:rPr lang="en-US" dirty="0" err="1" smtClean="0"/>
              <a:t>Tu</a:t>
            </a:r>
            <a:r>
              <a:rPr lang="en-US" dirty="0" smtClean="0"/>
              <a:t>/</a:t>
            </a:r>
            <a:r>
              <a:rPr lang="en-US" dirty="0" err="1" smtClean="0"/>
              <a:t>Th</a:t>
            </a:r>
            <a:r>
              <a:rPr lang="en-US" dirty="0" smtClean="0"/>
              <a:t> 8:00-9:15 </a:t>
            </a:r>
          </a:p>
          <a:p>
            <a:pPr eaLnBrk="1" hangingPunct="1">
              <a:lnSpc>
                <a:spcPct val="120000"/>
              </a:lnSpc>
              <a:defRPr/>
            </a:pPr>
            <a:r>
              <a:rPr lang="en-US" dirty="0" smtClean="0"/>
              <a:t>Jenny Dauer </a:t>
            </a:r>
            <a:r>
              <a:rPr lang="en-US" dirty="0" err="1" smtClean="0"/>
              <a:t>Tu</a:t>
            </a:r>
            <a:r>
              <a:rPr lang="en-US" dirty="0" smtClean="0"/>
              <a:t>/</a:t>
            </a:r>
            <a:r>
              <a:rPr lang="en-US" dirty="0" err="1" smtClean="0"/>
              <a:t>Th</a:t>
            </a:r>
            <a:r>
              <a:rPr lang="en-US" dirty="0" smtClean="0"/>
              <a:t> 9:30-9:15 </a:t>
            </a:r>
          </a:p>
          <a:p>
            <a:pPr eaLnBrk="1" hangingPunct="1">
              <a:lnSpc>
                <a:spcPct val="120000"/>
              </a:lnSpc>
              <a:defRPr/>
            </a:pPr>
            <a:r>
              <a:rPr lang="en-US" dirty="0" smtClean="0"/>
              <a:t>Dennis Ferraro </a:t>
            </a:r>
            <a:r>
              <a:rPr lang="en-US" dirty="0" err="1" smtClean="0"/>
              <a:t>Tu</a:t>
            </a:r>
            <a:r>
              <a:rPr lang="en-US" dirty="0" smtClean="0"/>
              <a:t>/</a:t>
            </a:r>
            <a:r>
              <a:rPr lang="en-US" dirty="0" err="1" smtClean="0"/>
              <a:t>Th</a:t>
            </a:r>
            <a:r>
              <a:rPr lang="en-US" dirty="0" smtClean="0"/>
              <a:t> 2:00-3:15 </a:t>
            </a:r>
          </a:p>
          <a:p>
            <a:pPr eaLnBrk="1" hangingPunct="1">
              <a:lnSpc>
                <a:spcPct val="120000"/>
              </a:lnSpc>
              <a:defRPr/>
            </a:pPr>
            <a:r>
              <a:rPr lang="en-US" dirty="0" smtClean="0"/>
              <a:t>Tom Powers </a:t>
            </a:r>
            <a:r>
              <a:rPr lang="en-US" dirty="0" err="1" smtClean="0"/>
              <a:t>Tu</a:t>
            </a:r>
            <a:r>
              <a:rPr lang="en-US" dirty="0" smtClean="0"/>
              <a:t>/</a:t>
            </a:r>
            <a:r>
              <a:rPr lang="en-US" dirty="0" err="1" smtClean="0"/>
              <a:t>Th</a:t>
            </a:r>
            <a:r>
              <a:rPr lang="en-US" dirty="0" smtClean="0"/>
              <a:t> 3:30-4:15 </a:t>
            </a:r>
          </a:p>
          <a:p>
            <a:pPr marL="0" indent="0" eaLnBrk="1" hangingPunct="1">
              <a:lnSpc>
                <a:spcPct val="120000"/>
              </a:lnSpc>
              <a:buNone/>
              <a:defRPr/>
            </a:pPr>
            <a:r>
              <a:rPr lang="en-US" b="1" dirty="0" smtClean="0"/>
              <a:t>Spring</a:t>
            </a:r>
          </a:p>
          <a:p>
            <a:pPr>
              <a:lnSpc>
                <a:spcPct val="120000"/>
              </a:lnSpc>
              <a:defRPr/>
            </a:pPr>
            <a:r>
              <a:rPr lang="en-US" dirty="0"/>
              <a:t>Jenny </a:t>
            </a:r>
            <a:r>
              <a:rPr lang="en-US" dirty="0" smtClean="0"/>
              <a:t>Dauer</a:t>
            </a:r>
          </a:p>
          <a:p>
            <a:pPr marL="0" indent="0" eaLnBrk="1" hangingPunct="1">
              <a:lnSpc>
                <a:spcPct val="120000"/>
              </a:lnSpc>
              <a:buFontTx/>
              <a:buNone/>
              <a:defRPr/>
            </a:pPr>
            <a:r>
              <a:rPr lang="en-US" dirty="0" smtClean="0"/>
              <a:t>Expected annual enrollment: 450-500 students</a:t>
            </a:r>
          </a:p>
          <a:p>
            <a:pPr marL="0" indent="0" eaLnBrk="1" hangingPunct="1">
              <a:lnSpc>
                <a:spcPct val="120000"/>
              </a:lnSpc>
              <a:buFontTx/>
              <a:buNone/>
              <a:defRPr/>
            </a:pPr>
            <a:r>
              <a:rPr lang="en-US" dirty="0" smtClean="0"/>
              <a:t>Other instructors: Cory Forbes</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9397605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24296" y="250219"/>
            <a:ext cx="7886700" cy="1325563"/>
          </a:xfrm>
        </p:spPr>
        <p:txBody>
          <a:bodyPr/>
          <a:lstStyle/>
          <a:p>
            <a:pPr eaLnBrk="1" hangingPunct="1"/>
            <a:r>
              <a:rPr lang="en-US" b="1" dirty="0">
                <a:latin typeface="+mn-lt"/>
                <a:ea typeface="ＭＳ Ｐゴシック" charset="0"/>
                <a:cs typeface="ＭＳ Ｐゴシック" charset="0"/>
              </a:rPr>
              <a:t>COURSE STRUCTURE</a:t>
            </a:r>
          </a:p>
        </p:txBody>
      </p:sp>
      <p:sp>
        <p:nvSpPr>
          <p:cNvPr id="9219" name="Rectangle 3"/>
          <p:cNvSpPr>
            <a:spLocks noGrp="1" noChangeArrowheads="1"/>
          </p:cNvSpPr>
          <p:nvPr>
            <p:ph type="body" idx="1"/>
          </p:nvPr>
        </p:nvSpPr>
        <p:spPr>
          <a:xfrm>
            <a:off x="685800" y="1389423"/>
            <a:ext cx="7772400" cy="4724400"/>
          </a:xfrm>
        </p:spPr>
        <p:txBody>
          <a:bodyPr/>
          <a:lstStyle/>
          <a:p>
            <a:pPr eaLnBrk="1" hangingPunct="1">
              <a:defRPr/>
            </a:pPr>
            <a:r>
              <a:rPr lang="en-US" dirty="0" smtClean="0"/>
              <a:t>Active learning in lecture</a:t>
            </a:r>
          </a:p>
          <a:p>
            <a:pPr eaLnBrk="1" hangingPunct="1">
              <a:defRPr/>
            </a:pPr>
            <a:r>
              <a:rPr lang="en-US" dirty="0" smtClean="0"/>
              <a:t>Each lecture has 4 graduate student learning assistants whose duties include:</a:t>
            </a:r>
          </a:p>
          <a:p>
            <a:pPr marL="914400" indent="-406400" eaLnBrk="1" hangingPunct="1">
              <a:buFont typeface="+mj-lt"/>
              <a:buAutoNum type="alphaLcPeriod"/>
              <a:defRPr/>
            </a:pPr>
            <a:r>
              <a:rPr lang="en-US" sz="2400" dirty="0" smtClean="0"/>
              <a:t>Attending lecture and engaging students </a:t>
            </a:r>
          </a:p>
          <a:p>
            <a:pPr marL="914400" indent="-406400" eaLnBrk="1" hangingPunct="1">
              <a:buFont typeface="+mj-lt"/>
              <a:buAutoNum type="alphaLcPeriod"/>
              <a:defRPr/>
            </a:pPr>
            <a:r>
              <a:rPr lang="en-US" sz="2400" dirty="0" smtClean="0"/>
              <a:t>Evaluating ~30 students’ coursework</a:t>
            </a:r>
          </a:p>
          <a:p>
            <a:pPr marL="914400" indent="-406400" eaLnBrk="1" hangingPunct="1">
              <a:buFont typeface="+mj-lt"/>
              <a:buAutoNum type="alphaLcPeriod"/>
              <a:defRPr/>
            </a:pPr>
            <a:r>
              <a:rPr lang="en-US" sz="2400" dirty="0" smtClean="0"/>
              <a:t>Giving feedback to students on their final</a:t>
            </a:r>
          </a:p>
          <a:p>
            <a:pPr eaLnBrk="1" hangingPunct="1">
              <a:defRPr/>
            </a:pPr>
            <a:r>
              <a:rPr lang="en-US" dirty="0" smtClean="0"/>
              <a:t>Guest speakers</a:t>
            </a:r>
          </a:p>
        </p:txBody>
      </p:sp>
    </p:spTree>
    <p:extLst>
      <p:ext uri="{BB962C8B-B14F-4D97-AF65-F5344CB8AC3E}">
        <p14:creationId xmlns:p14="http://schemas.microsoft.com/office/powerpoint/2010/main" val="3691098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372</TotalTime>
  <Words>1771</Words>
  <Application>Microsoft Macintosh PowerPoint</Application>
  <PresentationFormat>On-screen Show (4:3)</PresentationFormat>
  <Paragraphs>293</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AGRI/NRES 103</vt:lpstr>
      <vt:lpstr>New approach to the class</vt:lpstr>
      <vt:lpstr>COURSE OBJECTIVE</vt:lpstr>
      <vt:lpstr>COURSE LEARNING GOALS As a result of the course a student will be able to:</vt:lpstr>
      <vt:lpstr>PowerPoint Presentation</vt:lpstr>
      <vt:lpstr>As a result of the course a student will be able to:</vt:lpstr>
      <vt:lpstr>COMPONENTS OF THE COURSE:</vt:lpstr>
      <vt:lpstr>2015-2016 INSTRUCTORS AND ENROLLMENT</vt:lpstr>
      <vt:lpstr>COURSE STRUCTURE</vt:lpstr>
      <vt:lpstr>New Proposed Course Title</vt:lpstr>
      <vt:lpstr>End of Semester Feedback</vt:lpstr>
      <vt:lpstr>End of Semester Feedback</vt:lpstr>
      <vt:lpstr>SCIENCE LITERACY RESEARCH</vt:lpstr>
      <vt:lpstr>SCIENCE LITERACY RESEARCH</vt:lpstr>
      <vt:lpstr>SCIENCE LITERACY RESEARCH</vt:lpstr>
      <vt:lpstr>Should we eat organic or conventional foods?</vt:lpstr>
      <vt:lpstr>Should we burn biofuels?</vt:lpstr>
      <vt:lpstr>Research to inform teaching</vt:lpstr>
      <vt:lpstr>Any questions?</vt:lpstr>
      <vt:lpstr>PowerPoint Presentation</vt:lpstr>
      <vt:lpstr>PowerPoint Presentation</vt:lpstr>
      <vt:lpstr>Preliminary results – Interview Analysis</vt:lpstr>
      <vt:lpstr>Preliminary results – Interview Analysis</vt:lpstr>
      <vt:lpstr>Preliminary results – Pre/post test</vt:lpstr>
      <vt:lpstr>Preliminary results</vt:lpstr>
      <vt:lpstr>Preliminary results</vt:lpstr>
      <vt:lpstr>Preliminary results – Interview Analysis</vt:lpstr>
      <vt:lpstr>End of Semester Feedback</vt:lpstr>
      <vt:lpstr>End of Semester Feedback</vt:lpstr>
      <vt:lpstr>End of Semester Feedback</vt:lpstr>
    </vt:vector>
  </TitlesOfParts>
  <Company>University of Nebraska-Lincoln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Forbes</dc:creator>
  <cp:lastModifiedBy>Jenny Dauer</cp:lastModifiedBy>
  <cp:revision>38</cp:revision>
  <dcterms:created xsi:type="dcterms:W3CDTF">2014-01-10T18:36:04Z</dcterms:created>
  <dcterms:modified xsi:type="dcterms:W3CDTF">2015-05-26T16:04:58Z</dcterms:modified>
</cp:coreProperties>
</file>