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23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09B0A-F484-0F40-AFE7-292129EBFC5E}" type="datetimeFigureOut">
              <a:rPr lang="en-US" smtClean="0"/>
              <a:t>9/28/22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9330F-A58B-F945-A142-5F9226836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36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8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1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3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1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61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0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6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4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7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7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F97DC-CCDB-2F42-8044-605D847C33D4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C3524-DEA6-EF46-B441-BCF032771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4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vcaa.unl.edu/curriculum/crosslisting_policies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7658" y="-5669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Approval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58" y="1204702"/>
            <a:ext cx="3305629" cy="428171"/>
          </a:xfrm>
        </p:spPr>
        <p:txBody>
          <a:bodyPr>
            <a:normAutofit lnSpcReduction="10000"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Courses (new, revisions, deletions</a:t>
            </a:r>
            <a:r>
              <a:rPr lang="en-US" sz="1200" baseline="30000" dirty="0">
                <a:solidFill>
                  <a:schemeClr val="tx1"/>
                </a:solidFill>
              </a:rPr>
              <a:t>1</a:t>
            </a:r>
            <a:r>
              <a:rPr lang="en-US" sz="1200" dirty="0">
                <a:solidFill>
                  <a:schemeClr val="tx1"/>
                </a:solidFill>
              </a:rPr>
              <a:t>, ACE certification and recertification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37658" y="1296326"/>
            <a:ext cx="2069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83852" y="1122171"/>
            <a:ext cx="1547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Undergraduate – UCC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4075" y="1566941"/>
            <a:ext cx="20022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Graduate – Graduate Council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4086" y="3555875"/>
            <a:ext cx="3233083" cy="665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College core requirements and academic policies, transfer articulation agreements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28421" y="3683783"/>
            <a:ext cx="2069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94136" y="4285228"/>
            <a:ext cx="2966374" cy="665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Substitution/waivers, student appeals, bulletin copy (format, consistency, accuracy, editorial), operating procedures for the curriculum committee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79399" y="4413136"/>
            <a:ext cx="2069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7500" y="5374717"/>
            <a:ext cx="86813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/>
              <a:t>1</a:t>
            </a:r>
            <a:r>
              <a:rPr lang="en-US" sz="1200" dirty="0"/>
              <a:t> Submitted to UCC for notification purposes only</a:t>
            </a:r>
          </a:p>
          <a:p>
            <a:r>
              <a:rPr lang="en-US" sz="1200" baseline="30000" dirty="0"/>
              <a:t>2</a:t>
            </a:r>
            <a:r>
              <a:rPr lang="en-US" sz="1200" dirty="0"/>
              <a:t> Refer to </a:t>
            </a:r>
            <a:r>
              <a:rPr lang="en-US" sz="1200" dirty="0">
                <a:hlinkClick r:id="rId2"/>
              </a:rPr>
              <a:t>http://svcaa.unl.edu/curriculum/crosslisting_policies.pdf</a:t>
            </a:r>
            <a:r>
              <a:rPr lang="en-US" sz="1200" dirty="0"/>
              <a:t> for guidelines on cross-listings.</a:t>
            </a:r>
          </a:p>
          <a:p>
            <a:r>
              <a:rPr lang="en-US" sz="1200" baseline="30000" dirty="0"/>
              <a:t>3</a:t>
            </a:r>
            <a:r>
              <a:rPr lang="en-US" sz="1200" dirty="0"/>
              <a:t> Approval by UNL Graduate Council needed for an interdepartmental graduate minor.</a:t>
            </a:r>
          </a:p>
          <a:p>
            <a:r>
              <a:rPr lang="en-US" sz="1200" baseline="30000" dirty="0"/>
              <a:t>4  </a:t>
            </a:r>
            <a:r>
              <a:rPr lang="en-US" sz="1200" dirty="0"/>
              <a:t>Undergraduate specializations do need approval beyond the CASNR Curriculum Committee.</a:t>
            </a:r>
            <a:endParaRPr lang="en-US" sz="1200" baseline="300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133296" y="1462668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136744" y="3852267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187747" y="4572212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749196" y="1296326"/>
            <a:ext cx="771382" cy="1663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776409" y="1471739"/>
            <a:ext cx="771382" cy="24277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ubtitle 2"/>
          <p:cNvSpPr txBox="1">
            <a:spLocks/>
          </p:cNvSpPr>
          <p:nvPr/>
        </p:nvSpPr>
        <p:spPr>
          <a:xfrm>
            <a:off x="139709" y="2164421"/>
            <a:ext cx="3305629" cy="428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Cross-listings (additions or deletions)</a:t>
            </a:r>
            <a:r>
              <a:rPr lang="en-US" sz="1200" baseline="30000" dirty="0">
                <a:solidFill>
                  <a:schemeClr val="tx1"/>
                </a:solidFill>
              </a:rPr>
              <a:t>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44922" y="2174406"/>
            <a:ext cx="2069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91116" y="2045606"/>
            <a:ext cx="1547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Undergraduate – UCC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91339" y="2454092"/>
            <a:ext cx="20022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Graduate – Graduate Council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140560" y="2340748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756460" y="2174406"/>
            <a:ext cx="771382" cy="1663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792744" y="2340748"/>
            <a:ext cx="771382" cy="24277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ubtitle 2"/>
          <p:cNvSpPr txBox="1">
            <a:spLocks/>
          </p:cNvSpPr>
          <p:nvPr/>
        </p:nvSpPr>
        <p:spPr>
          <a:xfrm>
            <a:off x="-19943" y="2743158"/>
            <a:ext cx="3305629" cy="428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Options and minors (new, revisions, deletions)</a:t>
            </a:r>
            <a:r>
              <a:rPr lang="en-US" sz="1200" baseline="30000" dirty="0">
                <a:solidFill>
                  <a:schemeClr val="tx1"/>
                </a:solidFill>
              </a:rPr>
              <a:t>3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34044" y="2735001"/>
            <a:ext cx="2069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129682" y="2901343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ubtitle 2"/>
          <p:cNvSpPr txBox="1">
            <a:spLocks/>
          </p:cNvSpPr>
          <p:nvPr/>
        </p:nvSpPr>
        <p:spPr>
          <a:xfrm>
            <a:off x="81669" y="3167688"/>
            <a:ext cx="3305629" cy="428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Specializations (new, revisions, deletions)</a:t>
            </a:r>
            <a:r>
              <a:rPr lang="en-US" sz="1200" baseline="30000" dirty="0">
                <a:solidFill>
                  <a:schemeClr val="tx1"/>
                </a:solidFill>
              </a:rPr>
              <a:t>4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32237" y="3195815"/>
            <a:ext cx="2069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94610" y="3230584"/>
            <a:ext cx="1268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Graduate Council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127875" y="3353086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856561" y="3353086"/>
            <a:ext cx="448129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630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>
          <a:xfrm>
            <a:off x="253712" y="445377"/>
            <a:ext cx="8694057" cy="665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New degree programs, name changes for credentialed academic program and certificates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22199" y="1481839"/>
            <a:ext cx="3097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CASNR Curriculum Committee</a:t>
            </a:r>
          </a:p>
          <a:p>
            <a:pPr algn="ctr"/>
            <a:r>
              <a:rPr lang="en-US" sz="1200" dirty="0"/>
              <a:t>(CASNR Faculty Approval and Dean’s Transmittal Letter to IANR Vice Chancellor)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35660" y="2964228"/>
            <a:ext cx="1600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 UNL Graduate Council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77288" y="3031494"/>
            <a:ext cx="435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APC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65395" y="3596263"/>
            <a:ext cx="435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APC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0778" y="2348037"/>
            <a:ext cx="14937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IANR Vice Chancellor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38" y="3777207"/>
            <a:ext cx="3632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Chancellor</a:t>
            </a:r>
          </a:p>
          <a:p>
            <a:pPr algn="ctr"/>
            <a:r>
              <a:rPr lang="en-US" sz="1200" dirty="0"/>
              <a:t>(After approval, sends the proposal to the NU Provost with a memo for consideration by CAO)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149" y="1601735"/>
            <a:ext cx="3082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Undergraduate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75618" y="5349161"/>
            <a:ext cx="35783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NU Provost &amp; Executive Graduate Council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285" y="5398461"/>
            <a:ext cx="3082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Board of Regents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37605" y="5921430"/>
            <a:ext cx="3082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Board of Regents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-293869" y="6035875"/>
            <a:ext cx="4366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Coordinating Commission for Postsecondary Education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8490" y="6541462"/>
            <a:ext cx="41238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Coordinating Commission for Postsecondary Education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95442" y="2346227"/>
            <a:ext cx="14937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IANR Vice Chancellor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2086430" y="2138022"/>
            <a:ext cx="2467427" cy="1900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553857" y="2138022"/>
            <a:ext cx="2373329" cy="19006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886859" y="2650436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885052" y="3406970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883245" y="4479182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1890509" y="5106903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1897773" y="5676569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943516" y="2608550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959851" y="3268926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967115" y="3883947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974379" y="5055946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981643" y="5625612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988907" y="6168065"/>
            <a:ext cx="0" cy="3377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679612" y="806177"/>
            <a:ext cx="3784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Unit Curriculum Committee (Unit Administrator's Transmittal Letter to CASNR Curriculum Committee)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4570174" y="1261842"/>
            <a:ext cx="0" cy="22405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itle 1"/>
          <p:cNvSpPr txBox="1">
            <a:spLocks/>
          </p:cNvSpPr>
          <p:nvPr/>
        </p:nvSpPr>
        <p:spPr>
          <a:xfrm>
            <a:off x="685800" y="-49573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Approval Process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87461" y="1626850"/>
            <a:ext cx="3082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Graduate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537" y="4840385"/>
            <a:ext cx="3327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NU Provost &amp; CAO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13009" y="4270117"/>
            <a:ext cx="33102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Chancellor</a:t>
            </a:r>
          </a:p>
          <a:p>
            <a:pPr algn="ctr"/>
            <a:r>
              <a:rPr lang="en-US" sz="1200" dirty="0"/>
              <a:t>After approval, sends the proposal to the NU Provost (Dean of Graduate Studies) with a memo for consideration by Executive Graduate Council</a:t>
            </a:r>
          </a:p>
          <a:p>
            <a:pPr algn="ctr"/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72302" y="6402098"/>
            <a:ext cx="400797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092200" algn="l"/>
              </a:tabLst>
            </a:pPr>
            <a:r>
              <a:rPr lang="en-US" sz="800" dirty="0"/>
              <a:t>Reference Documents: 	Checklist for New Undergraduate and Graduate Degree Programs</a:t>
            </a:r>
          </a:p>
          <a:p>
            <a:pPr>
              <a:tabLst>
                <a:tab pos="1092200" algn="l"/>
              </a:tabLst>
            </a:pPr>
            <a:r>
              <a:rPr lang="en-US" sz="800" dirty="0"/>
              <a:t>	New Undergraduate Degree  Program IANR</a:t>
            </a:r>
          </a:p>
          <a:p>
            <a:pPr>
              <a:tabLst>
                <a:tab pos="1092200" algn="l"/>
              </a:tabLst>
            </a:pPr>
            <a:r>
              <a:rPr lang="en-US" sz="800" dirty="0"/>
              <a:t>	New Graduate Degree Program IANR</a:t>
            </a: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3314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318</Words>
  <Application>Microsoft Macintosh PowerPoint</Application>
  <PresentationFormat>On-screen Show (4:3)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Approval Process</vt:lpstr>
      <vt:lpstr>PowerPoint Presentation</vt:lpstr>
    </vt:vector>
  </TitlesOfParts>
  <Company>university of nebraska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Approval Process</dc:title>
  <dc:creator>tiffany heng-moss</dc:creator>
  <cp:lastModifiedBy>Tiffany Heng-Moss</cp:lastModifiedBy>
  <cp:revision>40</cp:revision>
  <cp:lastPrinted>2014-08-14T16:39:44Z</cp:lastPrinted>
  <dcterms:created xsi:type="dcterms:W3CDTF">2014-08-13T13:10:36Z</dcterms:created>
  <dcterms:modified xsi:type="dcterms:W3CDTF">2022-09-28T20:59:41Z</dcterms:modified>
</cp:coreProperties>
</file>